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 id="2147483683" r:id="rId6"/>
    <p:sldMasterId id="2147483685" r:id="rId7"/>
  </p:sldMasterIdLst>
  <p:notesMasterIdLst>
    <p:notesMasterId r:id="rId38"/>
  </p:notesMasterIdLst>
  <p:handoutMasterIdLst>
    <p:handoutMasterId r:id="rId39"/>
  </p:handoutMasterIdLst>
  <p:sldIdLst>
    <p:sldId id="309" r:id="rId8"/>
    <p:sldId id="343" r:id="rId9"/>
    <p:sldId id="344" r:id="rId10"/>
    <p:sldId id="331" r:id="rId11"/>
    <p:sldId id="332" r:id="rId12"/>
    <p:sldId id="333" r:id="rId13"/>
    <p:sldId id="334" r:id="rId14"/>
    <p:sldId id="335" r:id="rId15"/>
    <p:sldId id="336" r:id="rId16"/>
    <p:sldId id="337" r:id="rId17"/>
    <p:sldId id="338" r:id="rId18"/>
    <p:sldId id="339" r:id="rId19"/>
    <p:sldId id="340" r:id="rId20"/>
    <p:sldId id="318" r:id="rId21"/>
    <p:sldId id="319" r:id="rId22"/>
    <p:sldId id="321" r:id="rId23"/>
    <p:sldId id="322" r:id="rId24"/>
    <p:sldId id="323" r:id="rId25"/>
    <p:sldId id="341" r:id="rId26"/>
    <p:sldId id="342" r:id="rId27"/>
    <p:sldId id="345" r:id="rId28"/>
    <p:sldId id="352" r:id="rId29"/>
    <p:sldId id="347" r:id="rId30"/>
    <p:sldId id="348" r:id="rId31"/>
    <p:sldId id="349" r:id="rId32"/>
    <p:sldId id="350" r:id="rId33"/>
    <p:sldId id="327" r:id="rId34"/>
    <p:sldId id="351" r:id="rId35"/>
    <p:sldId id="329" r:id="rId36"/>
    <p:sldId id="330" r:id="rId3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2pPr>
    <a:lvl3pPr marL="0" marR="0" indent="457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3pPr>
    <a:lvl4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4pPr>
    <a:lvl5pPr marL="0" marR="0" indent="914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5pPr>
    <a:lvl6pPr marL="0" marR="0" indent="11430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6pPr>
    <a:lvl7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7pPr>
    <a:lvl8pPr marL="0" marR="0" indent="1600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8pPr>
    <a:lvl9pPr marL="0" marR="0" indent="1828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4D44"/>
    <a:srgbClr val="A39161"/>
    <a:srgbClr val="5E5E5E"/>
    <a:srgbClr val="B3B6A7"/>
    <a:srgbClr val="005850"/>
    <a:srgbClr val="A79563"/>
    <a:srgbClr val="005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73" autoAdjust="0"/>
  </p:normalViewPr>
  <p:slideViewPr>
    <p:cSldViewPr snapToGrid="0" snapToObjects="1" showGuides="1">
      <p:cViewPr varScale="1">
        <p:scale>
          <a:sx n="34" d="100"/>
          <a:sy n="34" d="100"/>
        </p:scale>
        <p:origin x="644" y="88"/>
      </p:cViewPr>
      <p:guideLst>
        <p:guide orient="horz" pos="4320"/>
        <p:guide pos="7680"/>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snapToGrid="0" snapToObjects="1" showGuides="1">
      <p:cViewPr varScale="1">
        <p:scale>
          <a:sx n="95" d="100"/>
          <a:sy n="95" d="100"/>
        </p:scale>
        <p:origin x="251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B542B-0C3F-884C-A453-F60046BBBBE8}" type="datetimeFigureOut">
              <a:rPr lang="en-US" smtClean="0"/>
              <a:t>8/30/2023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1752D7-37D8-FD47-A307-243E37317A80}" type="slidenum">
              <a:rPr lang="en-US" smtClean="0"/>
              <a:t>‹#›</a:t>
            </a:fld>
            <a:endParaRPr lang="en-US"/>
          </a:p>
        </p:txBody>
      </p:sp>
    </p:spTree>
    <p:extLst>
      <p:ext uri="{BB962C8B-B14F-4D97-AF65-F5344CB8AC3E}">
        <p14:creationId xmlns:p14="http://schemas.microsoft.com/office/powerpoint/2010/main" val="528408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1143000" y="685800"/>
            <a:ext cx="4572000" cy="3429000"/>
          </a:xfrm>
          <a:prstGeom prst="rect">
            <a:avLst/>
          </a:prstGeom>
        </p:spPr>
        <p:txBody>
          <a:bodyPr/>
          <a:lstStyle/>
          <a:p>
            <a:endParaRPr/>
          </a:p>
        </p:txBody>
      </p:sp>
      <p:sp>
        <p:nvSpPr>
          <p:cNvPr id="103" name="Shape 10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IE" sz="2200" dirty="0" smtClean="0">
                <a:effectLst/>
                <a:latin typeface="Helvetica Neue"/>
                <a:ea typeface="Helvetica Neue"/>
                <a:cs typeface="Helvetica Neue"/>
                <a:sym typeface="Helvetica Neue"/>
              </a:rPr>
              <a:t>I would like to express my personal thanks to the members of the subgroup for the giving of their time &amp; valuable knowledge, as well as their active participation in discussions and the finalisation of the recommendations.</a:t>
            </a:r>
          </a:p>
          <a:p>
            <a:endParaRPr lang="en-IE" dirty="0"/>
          </a:p>
        </p:txBody>
      </p:sp>
    </p:spTree>
    <p:extLst>
      <p:ext uri="{BB962C8B-B14F-4D97-AF65-F5344CB8AC3E}">
        <p14:creationId xmlns:p14="http://schemas.microsoft.com/office/powerpoint/2010/main" val="427392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IE" sz="2200" dirty="0" smtClean="0">
                <a:effectLst/>
                <a:latin typeface="Helvetica Neue"/>
                <a:ea typeface="Helvetica Neue"/>
                <a:cs typeface="Helvetica Neue"/>
                <a:sym typeface="Helvetica Neue"/>
              </a:rPr>
              <a:t>i.e. NPWS staff dealing with deer, Forest Service inspectors &amp; DAFM personnel, </a:t>
            </a:r>
            <a:r>
              <a:rPr lang="en-IE" sz="2200" dirty="0" err="1" smtClean="0">
                <a:effectLst/>
                <a:latin typeface="Helvetica Neue"/>
                <a:ea typeface="Helvetica Neue"/>
                <a:cs typeface="Helvetica Neue"/>
                <a:sym typeface="Helvetica Neue"/>
              </a:rPr>
              <a:t>Coillte</a:t>
            </a:r>
            <a:r>
              <a:rPr lang="en-IE" sz="2200" dirty="0" smtClean="0">
                <a:effectLst/>
                <a:latin typeface="Helvetica Neue"/>
                <a:ea typeface="Helvetica Neue"/>
                <a:cs typeface="Helvetica Neue"/>
                <a:sym typeface="Helvetica Neue"/>
              </a:rPr>
              <a:t>, Teagasc advisors and private forestry &amp; farm advisors. Persons tasked with contributing to and providing oversight of deer management plans require at a minimum a basic knowledge of deer monitoring and management. </a:t>
            </a:r>
            <a:endParaRPr lang="en-IE" dirty="0"/>
          </a:p>
        </p:txBody>
      </p:sp>
    </p:spTree>
    <p:extLst>
      <p:ext uri="{BB962C8B-B14F-4D97-AF65-F5344CB8AC3E}">
        <p14:creationId xmlns:p14="http://schemas.microsoft.com/office/powerpoint/2010/main" val="3605713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IE" sz="2200" dirty="0" smtClean="0">
                <a:effectLst/>
                <a:latin typeface="Helvetica Neue"/>
                <a:ea typeface="Helvetica Neue"/>
                <a:cs typeface="Helvetica Neue"/>
                <a:sym typeface="Helvetica Neue"/>
              </a:rPr>
              <a:t>Seminars/ meetings, initially located in “hot spot” catchments, are recommended to build knowledge and capacity for both stakeholder communities. </a:t>
            </a:r>
          </a:p>
          <a:p>
            <a:pPr marL="0" marR="0" lvl="0" indent="0" defTabSz="457200" eaLnBrk="1" fontAlgn="auto" latinLnBrk="0" hangingPunct="1">
              <a:lnSpc>
                <a:spcPct val="117999"/>
              </a:lnSpc>
              <a:spcBef>
                <a:spcPts val="0"/>
              </a:spcBef>
              <a:spcAft>
                <a:spcPts val="0"/>
              </a:spcAft>
              <a:buClrTx/>
              <a:buSzTx/>
              <a:buFontTx/>
              <a:buNone/>
              <a:tabLst/>
              <a:defRPr/>
            </a:pPr>
            <a:r>
              <a:rPr lang="en-IE" sz="2200" dirty="0" smtClean="0">
                <a:effectLst/>
                <a:latin typeface="Helvetica Neue"/>
                <a:ea typeface="Helvetica Neue"/>
                <a:cs typeface="Helvetica Neue"/>
                <a:sym typeface="Helvetica Neue"/>
              </a:rPr>
              <a:t>An emphasis on a localised response and the need for all major landowners in an area to actively engage will be fundamental to any proposed Deer Management Unit (DMU) structure.</a:t>
            </a:r>
          </a:p>
          <a:p>
            <a:endParaRPr lang="en-IE" dirty="0"/>
          </a:p>
        </p:txBody>
      </p:sp>
    </p:spTree>
    <p:extLst>
      <p:ext uri="{BB962C8B-B14F-4D97-AF65-F5344CB8AC3E}">
        <p14:creationId xmlns:p14="http://schemas.microsoft.com/office/powerpoint/2010/main" val="3774927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IE" sz="2200" dirty="0" smtClean="0">
                <a:effectLst/>
                <a:latin typeface="Helvetica Neue"/>
                <a:ea typeface="Helvetica Neue"/>
                <a:cs typeface="Helvetica Neue"/>
                <a:sym typeface="Helvetica Neue"/>
              </a:rPr>
              <a:t>There is a broad acceptance that there is sufficient capacity amongst the training providers to cater for entry level training now and if demand increased. </a:t>
            </a:r>
          </a:p>
          <a:p>
            <a:pPr marL="0" marR="0" lvl="0" indent="0" defTabSz="457200" eaLnBrk="1" fontAlgn="auto" latinLnBrk="0" hangingPunct="1">
              <a:lnSpc>
                <a:spcPct val="117999"/>
              </a:lnSpc>
              <a:spcBef>
                <a:spcPts val="0"/>
              </a:spcBef>
              <a:spcAft>
                <a:spcPts val="0"/>
              </a:spcAft>
              <a:buClrTx/>
              <a:buSzTx/>
              <a:buFontTx/>
              <a:buNone/>
              <a:tabLst/>
              <a:defRPr/>
            </a:pPr>
            <a:r>
              <a:rPr lang="en-IE" sz="2200" dirty="0" smtClean="0">
                <a:effectLst/>
                <a:latin typeface="Helvetica Neue"/>
                <a:ea typeface="Helvetica Neue"/>
                <a:cs typeface="Helvetica Neue"/>
                <a:sym typeface="Helvetica Neue"/>
              </a:rPr>
              <a:t>A basic competency test is recognised as an integral part of training and it is recommended that it should include the phased certification of all hunters to take place within the next 3- 5 years.</a:t>
            </a:r>
          </a:p>
          <a:p>
            <a:endParaRPr lang="en-IE" dirty="0"/>
          </a:p>
        </p:txBody>
      </p:sp>
    </p:spTree>
    <p:extLst>
      <p:ext uri="{BB962C8B-B14F-4D97-AF65-F5344CB8AC3E}">
        <p14:creationId xmlns:p14="http://schemas.microsoft.com/office/powerpoint/2010/main" val="659542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IE" sz="2200" dirty="0" smtClean="0">
                <a:effectLst/>
                <a:latin typeface="Helvetica Neue"/>
                <a:ea typeface="Helvetica Neue"/>
                <a:cs typeface="Helvetica Neue"/>
                <a:sym typeface="Helvetica Neue"/>
              </a:rPr>
              <a:t>Hunter training should adhere to a common syllabus &amp; best practice guidelines, regardless of the provider(s). </a:t>
            </a:r>
          </a:p>
          <a:p>
            <a:pPr marL="0" marR="0" lvl="0" indent="0" defTabSz="457200" eaLnBrk="1" fontAlgn="auto" latinLnBrk="0" hangingPunct="1">
              <a:lnSpc>
                <a:spcPct val="117999"/>
              </a:lnSpc>
              <a:spcBef>
                <a:spcPts val="0"/>
              </a:spcBef>
              <a:spcAft>
                <a:spcPts val="0"/>
              </a:spcAft>
              <a:buClrTx/>
              <a:buSzTx/>
              <a:buFontTx/>
              <a:buNone/>
              <a:tabLst/>
              <a:defRPr/>
            </a:pPr>
            <a:r>
              <a:rPr lang="en-IE" sz="2200" dirty="0" smtClean="0">
                <a:effectLst/>
                <a:latin typeface="Helvetica Neue"/>
                <a:ea typeface="Helvetica Neue"/>
                <a:cs typeface="Helvetica Neue"/>
                <a:sym typeface="Helvetica Neue"/>
              </a:rPr>
              <a:t>Standards accreditation, especially for more intensive training, is considered necessary and it is recommended that an oversight &amp; accreditation committee be established as part of any future Deer Management Strategy Group structure. </a:t>
            </a:r>
          </a:p>
          <a:p>
            <a:endParaRPr lang="en-IE" dirty="0"/>
          </a:p>
        </p:txBody>
      </p:sp>
    </p:spTree>
    <p:extLst>
      <p:ext uri="{BB962C8B-B14F-4D97-AF65-F5344CB8AC3E}">
        <p14:creationId xmlns:p14="http://schemas.microsoft.com/office/powerpoint/2010/main" val="2451344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IE" sz="2200" dirty="0" smtClean="0">
                <a:effectLst/>
                <a:latin typeface="Helvetica Neue"/>
                <a:ea typeface="Helvetica Neue"/>
                <a:cs typeface="Helvetica Neue"/>
                <a:sym typeface="Helvetica Neue"/>
              </a:rPr>
              <a:t>The integration of a deer management module into agricultural, forestry, land management &amp; environmental – focussed primary degree courses is strongly recommended</a:t>
            </a:r>
            <a:r>
              <a:rPr lang="en-IE" sz="2200" smtClean="0">
                <a:effectLst/>
                <a:latin typeface="Helvetica Neue"/>
                <a:ea typeface="Helvetica Neue"/>
                <a:cs typeface="Helvetica Neue"/>
                <a:sym typeface="Helvetica Neue"/>
              </a:rPr>
              <a:t>. </a:t>
            </a:r>
          </a:p>
          <a:p>
            <a:pPr marL="0" marR="0" lvl="0" indent="0" defTabSz="457200" eaLnBrk="1" fontAlgn="auto" latinLnBrk="0" hangingPunct="1">
              <a:lnSpc>
                <a:spcPct val="117999"/>
              </a:lnSpc>
              <a:spcBef>
                <a:spcPts val="0"/>
              </a:spcBef>
              <a:spcAft>
                <a:spcPts val="0"/>
              </a:spcAft>
              <a:buClrTx/>
              <a:buSzTx/>
              <a:buFontTx/>
              <a:buNone/>
              <a:tabLst/>
              <a:defRPr/>
            </a:pPr>
            <a:r>
              <a:rPr lang="en-IE" sz="2200" smtClean="0">
                <a:effectLst/>
                <a:latin typeface="Helvetica Neue"/>
                <a:ea typeface="Helvetica Neue"/>
                <a:cs typeface="Helvetica Neue"/>
                <a:sym typeface="Helvetica Neue"/>
              </a:rPr>
              <a:t>Forest </a:t>
            </a:r>
            <a:r>
              <a:rPr lang="en-IE" sz="2200" dirty="0" smtClean="0">
                <a:effectLst/>
                <a:latin typeface="Helvetica Neue"/>
                <a:ea typeface="Helvetica Neue"/>
                <a:cs typeface="Helvetica Neue"/>
                <a:sym typeface="Helvetica Neue"/>
              </a:rPr>
              <a:t>design in particular is seen as critical to any long term management of the deer population. Deer management  should also be included in relevant continuous professional development programmes.</a:t>
            </a:r>
          </a:p>
          <a:p>
            <a:endParaRPr lang="en-IE" dirty="0"/>
          </a:p>
        </p:txBody>
      </p:sp>
    </p:spTree>
    <p:extLst>
      <p:ext uri="{BB962C8B-B14F-4D97-AF65-F5344CB8AC3E}">
        <p14:creationId xmlns:p14="http://schemas.microsoft.com/office/powerpoint/2010/main" val="1965035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3403600" y="8089900"/>
            <a:ext cx="20980400" cy="5626100"/>
          </a:xfrm>
          <a:prstGeom prst="rect">
            <a:avLst/>
          </a:prstGeom>
        </p:spPr>
      </p:pic>
      <p:pic>
        <p:nvPicPr>
          <p:cNvPr id="3" name="Picture 2"/>
          <p:cNvPicPr>
            <a:picLocks noChangeAspect="1"/>
          </p:cNvPicPr>
          <p:nvPr userDrawn="1"/>
        </p:nvPicPr>
        <p:blipFill>
          <a:blip r:embed="rId3"/>
          <a:stretch>
            <a:fillRect/>
          </a:stretch>
        </p:blipFill>
        <p:spPr>
          <a:xfrm>
            <a:off x="0" y="10236200"/>
            <a:ext cx="13004800" cy="3479800"/>
          </a:xfrm>
          <a:prstGeom prst="rect">
            <a:avLst/>
          </a:prstGeom>
        </p:spPr>
      </p:pic>
      <p:sp>
        <p:nvSpPr>
          <p:cNvPr id="13" name="Title Text"/>
          <p:cNvSpPr txBox="1">
            <a:spLocks noGrp="1"/>
          </p:cNvSpPr>
          <p:nvPr>
            <p:ph type="title"/>
          </p:nvPr>
        </p:nvSpPr>
        <p:spPr>
          <a:xfrm>
            <a:off x="3708970" y="3814011"/>
            <a:ext cx="18897030" cy="5239142"/>
          </a:xfrm>
          <a:prstGeom prst="rect">
            <a:avLst/>
          </a:prstGeom>
        </p:spPr>
        <p:txBody>
          <a:bodyPr anchor="b">
            <a:normAutofit/>
          </a:bodyPr>
          <a:lstStyle>
            <a:lvl1pPr algn="l">
              <a:lnSpc>
                <a:spcPct val="80000"/>
              </a:lnSpc>
              <a:defRPr sz="16000" b="0" i="0" cap="none" spc="-272">
                <a:solidFill>
                  <a:srgbClr val="FFFFFF"/>
                </a:solidFill>
                <a:latin typeface="+mn-lt"/>
                <a:ea typeface="Calibri Light" charset="0"/>
                <a:cs typeface="Calibri Light" charset="0"/>
                <a:sym typeface="Open Sans Light"/>
              </a:defRPr>
            </a:lvl1pPr>
          </a:lstStyle>
          <a:p>
            <a:r>
              <a:rPr lang="en-US" smtClean="0"/>
              <a:t>Click to edit Master title style</a:t>
            </a:r>
            <a:endParaRPr dirty="0"/>
          </a:p>
        </p:txBody>
      </p:sp>
      <p:sp>
        <p:nvSpPr>
          <p:cNvPr id="14" name="Body Level One…"/>
          <p:cNvSpPr txBox="1">
            <a:spLocks noGrp="1"/>
          </p:cNvSpPr>
          <p:nvPr>
            <p:ph type="body" sz="quarter" idx="1"/>
          </p:nvPr>
        </p:nvSpPr>
        <p:spPr>
          <a:xfrm>
            <a:off x="3708970" y="9482323"/>
            <a:ext cx="18897030" cy="3006800"/>
          </a:xfrm>
          <a:prstGeom prst="rect">
            <a:avLst/>
          </a:prstGeom>
        </p:spPr>
        <p:txBody>
          <a:bodyPr/>
          <a:lstStyle>
            <a:lvl1pPr algn="l">
              <a:lnSpc>
                <a:spcPct val="120000"/>
              </a:lnSpc>
              <a:buClr>
                <a:srgbClr val="A39161"/>
              </a:buClr>
              <a:defRPr sz="3200" b="0" i="0" spc="0">
                <a:solidFill>
                  <a:srgbClr val="A39161"/>
                </a:solidFill>
                <a:latin typeface="+mn-lt"/>
                <a:ea typeface="Calibri Light" charset="0"/>
                <a:cs typeface="Calibri Light" charset="0"/>
              </a:defRPr>
            </a:lvl1pPr>
            <a:lvl2pPr indent="0" algn="l">
              <a:lnSpc>
                <a:spcPct val="120000"/>
              </a:lnSpc>
              <a:buClr>
                <a:srgbClr val="A39161"/>
              </a:buClr>
              <a:defRPr sz="3200" b="0" spc="0">
                <a:solidFill>
                  <a:srgbClr val="A39161"/>
                </a:solidFill>
                <a:latin typeface="+mn-lt"/>
                <a:ea typeface="Calibri" charset="0"/>
                <a:cs typeface="Calibri" charset="0"/>
                <a:sym typeface="Georgia"/>
              </a:defRPr>
            </a:lvl2pPr>
            <a:lvl3pPr algn="l">
              <a:lnSpc>
                <a:spcPct val="120000"/>
              </a:lnSpc>
              <a:buClr>
                <a:srgbClr val="A39161"/>
              </a:buClr>
              <a:defRPr sz="2400" b="0" i="1" spc="0">
                <a:solidFill>
                  <a:srgbClr val="A39161"/>
                </a:solidFill>
                <a:latin typeface="+mn-lt"/>
                <a:ea typeface="Calibri Light" charset="0"/>
                <a:cs typeface="Calibri Light" charset="0"/>
              </a:defRPr>
            </a:lvl3pPr>
            <a:lvl4pPr algn="l">
              <a:lnSpc>
                <a:spcPct val="120000"/>
              </a:lnSpc>
              <a:buClr>
                <a:srgbClr val="A39161"/>
              </a:buClr>
              <a:defRPr sz="2400" spc="0">
                <a:solidFill>
                  <a:srgbClr val="A39161"/>
                </a:solidFill>
                <a:latin typeface="+mn-lt"/>
                <a:ea typeface="Georgia"/>
                <a:cs typeface="Georgia"/>
                <a:sym typeface="Georgia"/>
              </a:defRPr>
            </a:lvl4pPr>
            <a:lvl5pPr algn="l">
              <a:lnSpc>
                <a:spcPct val="120000"/>
              </a:lnSpc>
              <a:buClr>
                <a:srgbClr val="A39161"/>
              </a:buClr>
              <a:defRPr sz="2400" b="0" i="1" spc="0">
                <a:solidFill>
                  <a:srgbClr val="A39161"/>
                </a:solidFill>
                <a:latin typeface="+mn-lt"/>
                <a:ea typeface="Calibri Light" charset="0"/>
                <a:cs typeface="Calibri Light"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8000" y="6235700"/>
            <a:ext cx="0" cy="0"/>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12400" y="6235700"/>
            <a:ext cx="0" cy="0"/>
          </a:xfrm>
          <a:prstGeom prst="rect">
            <a:avLst/>
          </a:prstGeom>
        </p:spPr>
      </p:pic>
      <p:pic>
        <p:nvPicPr>
          <p:cNvPr id="1026" name="Picture 2" descr="Rialtas_MARK_MASTER_Std_Reverse"/>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364080" y="640079"/>
            <a:ext cx="6866860" cy="277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amp; Multiple Images">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946150"/>
            <a:ext cx="19325056" cy="2286000"/>
          </a:xfrm>
          <a:prstGeom prst="rect">
            <a:avLst/>
          </a:prstGeom>
        </p:spPr>
        <p:txBody>
          <a:bodyPr anchor="t">
            <a:normAutofit/>
          </a:bodyPr>
          <a:lstStyle>
            <a:lvl1pPr algn="l">
              <a:lnSpc>
                <a:spcPct val="80000"/>
              </a:lnSpc>
              <a:defRPr sz="9600" b="1" cap="none" spc="-180" baseline="0">
                <a:solidFill>
                  <a:srgbClr val="004E46"/>
                </a:solidFill>
                <a:latin typeface="+mn-lt"/>
                <a:ea typeface="Calibri" charset="0"/>
                <a:cs typeface="Calibri" charset="0"/>
              </a:defRPr>
            </a:lvl1pPr>
          </a:lstStyle>
          <a:p>
            <a:r>
              <a:rPr lang="en-US" dirty="0" smtClean="0"/>
              <a:t>Title Text</a:t>
            </a:r>
            <a:endParaRPr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6" name="Picture Placeholder 5"/>
          <p:cNvSpPr>
            <a:spLocks noGrp="1"/>
          </p:cNvSpPr>
          <p:nvPr>
            <p:ph type="pic" sz="quarter" idx="10"/>
          </p:nvPr>
        </p:nvSpPr>
        <p:spPr>
          <a:xfrm>
            <a:off x="12007850" y="3555998"/>
            <a:ext cx="11233150" cy="4231643"/>
          </a:xfrm>
          <a:prstGeom prst="rect">
            <a:avLst/>
          </a:prstGeom>
        </p:spPr>
        <p:txBody>
          <a:bodyPr/>
          <a:lstStyle>
            <a:lvl1pPr>
              <a:defRPr sz="6000">
                <a:latin typeface="+mn-lt"/>
              </a:defRPr>
            </a:lvl1pPr>
          </a:lstStyle>
          <a:p>
            <a:r>
              <a:rPr lang="en-US" smtClean="0"/>
              <a:t>Click icon to add picture</a:t>
            </a:r>
            <a:endParaRPr lang="en-US" dirty="0"/>
          </a:p>
        </p:txBody>
      </p:sp>
      <p:sp>
        <p:nvSpPr>
          <p:cNvPr id="8" name="Picture Placeholder 5"/>
          <p:cNvSpPr>
            <a:spLocks noGrp="1"/>
          </p:cNvSpPr>
          <p:nvPr>
            <p:ph type="pic" sz="quarter" idx="11"/>
          </p:nvPr>
        </p:nvSpPr>
        <p:spPr>
          <a:xfrm>
            <a:off x="12007849" y="8060021"/>
            <a:ext cx="5472000" cy="4140000"/>
          </a:xfrm>
          <a:prstGeom prst="rect">
            <a:avLst/>
          </a:prstGeom>
        </p:spPr>
        <p:txBody>
          <a:bodyPr/>
          <a:lstStyle>
            <a:lvl1pPr>
              <a:defRPr sz="6000">
                <a:latin typeface="+mn-lt"/>
              </a:defRPr>
            </a:lvl1pPr>
          </a:lstStyle>
          <a:p>
            <a:r>
              <a:rPr lang="en-US" smtClean="0"/>
              <a:t>Click icon to add picture</a:t>
            </a:r>
            <a:endParaRPr lang="en-US" dirty="0"/>
          </a:p>
        </p:txBody>
      </p:sp>
      <p:sp>
        <p:nvSpPr>
          <p:cNvPr id="9" name="Picture Placeholder 5"/>
          <p:cNvSpPr>
            <a:spLocks noGrp="1"/>
          </p:cNvSpPr>
          <p:nvPr>
            <p:ph type="pic" sz="quarter" idx="12"/>
          </p:nvPr>
        </p:nvSpPr>
        <p:spPr>
          <a:xfrm>
            <a:off x="17769000" y="8060021"/>
            <a:ext cx="5472000" cy="4140000"/>
          </a:xfrm>
          <a:prstGeom prst="rect">
            <a:avLst/>
          </a:prstGeom>
        </p:spPr>
        <p:txBody>
          <a:bodyPr/>
          <a:lstStyle>
            <a:lvl1pPr>
              <a:defRPr sz="6000">
                <a:latin typeface="+mn-lt"/>
              </a:defRPr>
            </a:lvl1pPr>
          </a:lstStyle>
          <a:p>
            <a:r>
              <a:rPr lang="en-US" smtClean="0"/>
              <a:t>Click icon to add picture</a:t>
            </a:r>
            <a:endParaRPr lang="en-US" dirty="0"/>
          </a:p>
        </p:txBody>
      </p:sp>
      <p:sp>
        <p:nvSpPr>
          <p:cNvPr id="10" name="Text Placeholder 4"/>
          <p:cNvSpPr>
            <a:spLocks noGrp="1"/>
          </p:cNvSpPr>
          <p:nvPr>
            <p:ph type="body" sz="quarter" idx="13"/>
          </p:nvPr>
        </p:nvSpPr>
        <p:spPr>
          <a:xfrm>
            <a:off x="1441450" y="3555997"/>
            <a:ext cx="9856787" cy="8644023"/>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9740968"/>
      </p:ext>
    </p:extLst>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Blank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823739"/>
      </p:ext>
    </p:extLst>
  </p:cSld>
  <p:clrMapOvr>
    <a:masterClrMapping/>
  </p:clrMapOvr>
  <p:transition spd="med"/>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 Whit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765367"/>
      </p:ext>
    </p:extLst>
  </p:cSld>
  <p:clrMapOvr>
    <a:masterClrMapping/>
  </p:clrMapOvr>
  <p:transition spd="med"/>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amp; Subtitle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3403600" y="8089900"/>
            <a:ext cx="20980400" cy="5626100"/>
          </a:xfrm>
          <a:prstGeom prst="rect">
            <a:avLst/>
          </a:prstGeom>
        </p:spPr>
      </p:pic>
      <p:pic>
        <p:nvPicPr>
          <p:cNvPr id="3" name="Picture 2"/>
          <p:cNvPicPr>
            <a:picLocks noChangeAspect="1"/>
          </p:cNvPicPr>
          <p:nvPr userDrawn="1"/>
        </p:nvPicPr>
        <p:blipFill>
          <a:blip r:embed="rId3"/>
          <a:stretch>
            <a:fillRect/>
          </a:stretch>
        </p:blipFill>
        <p:spPr>
          <a:xfrm>
            <a:off x="0" y="10236200"/>
            <a:ext cx="13004800" cy="3479800"/>
          </a:xfrm>
          <a:prstGeom prst="rect">
            <a:avLst/>
          </a:prstGeom>
        </p:spPr>
      </p:pic>
      <p:sp>
        <p:nvSpPr>
          <p:cNvPr id="13" name="Title Text"/>
          <p:cNvSpPr txBox="1">
            <a:spLocks noGrp="1"/>
          </p:cNvSpPr>
          <p:nvPr>
            <p:ph type="title"/>
          </p:nvPr>
        </p:nvSpPr>
        <p:spPr>
          <a:xfrm>
            <a:off x="3708970" y="3814011"/>
            <a:ext cx="18897030" cy="5239142"/>
          </a:xfrm>
          <a:prstGeom prst="rect">
            <a:avLst/>
          </a:prstGeom>
        </p:spPr>
        <p:txBody>
          <a:bodyPr anchor="b">
            <a:normAutofit/>
          </a:bodyPr>
          <a:lstStyle>
            <a:lvl1pPr algn="l">
              <a:lnSpc>
                <a:spcPct val="80000"/>
              </a:lnSpc>
              <a:defRPr sz="16000" b="0" i="0" cap="none" spc="-272">
                <a:solidFill>
                  <a:srgbClr val="FFFFFF"/>
                </a:solidFill>
                <a:latin typeface="+mn-lt"/>
                <a:ea typeface="Calibri Light" charset="0"/>
                <a:cs typeface="Calibri Light" charset="0"/>
                <a:sym typeface="Open Sans Light"/>
              </a:defRPr>
            </a:lvl1pPr>
          </a:lstStyle>
          <a:p>
            <a:r>
              <a:rPr lang="en-US" smtClean="0"/>
              <a:t>Click to edit Master title style</a:t>
            </a:r>
            <a:endParaRPr dirty="0"/>
          </a:p>
        </p:txBody>
      </p:sp>
      <p:sp>
        <p:nvSpPr>
          <p:cNvPr id="14" name="Body Level One…"/>
          <p:cNvSpPr txBox="1">
            <a:spLocks noGrp="1"/>
          </p:cNvSpPr>
          <p:nvPr>
            <p:ph type="body" sz="quarter" idx="1"/>
          </p:nvPr>
        </p:nvSpPr>
        <p:spPr>
          <a:xfrm>
            <a:off x="3708970" y="9482323"/>
            <a:ext cx="18897030" cy="3006800"/>
          </a:xfrm>
          <a:prstGeom prst="rect">
            <a:avLst/>
          </a:prstGeom>
        </p:spPr>
        <p:txBody>
          <a:bodyPr/>
          <a:lstStyle>
            <a:lvl1pPr algn="l">
              <a:lnSpc>
                <a:spcPct val="120000"/>
              </a:lnSpc>
              <a:buClr>
                <a:srgbClr val="A39161"/>
              </a:buClr>
              <a:defRPr sz="3200" b="0" i="0" spc="0">
                <a:solidFill>
                  <a:srgbClr val="A39161"/>
                </a:solidFill>
                <a:latin typeface="+mn-lt"/>
                <a:ea typeface="Calibri Light" charset="0"/>
                <a:cs typeface="Calibri Light" charset="0"/>
              </a:defRPr>
            </a:lvl1pPr>
            <a:lvl2pPr indent="0" algn="l">
              <a:lnSpc>
                <a:spcPct val="120000"/>
              </a:lnSpc>
              <a:buClr>
                <a:srgbClr val="A39161"/>
              </a:buClr>
              <a:defRPr sz="3200" b="0" spc="0">
                <a:solidFill>
                  <a:srgbClr val="A39161"/>
                </a:solidFill>
                <a:latin typeface="+mn-lt"/>
                <a:ea typeface="Calibri" charset="0"/>
                <a:cs typeface="Calibri" charset="0"/>
                <a:sym typeface="Georgia"/>
              </a:defRPr>
            </a:lvl2pPr>
            <a:lvl3pPr algn="l">
              <a:lnSpc>
                <a:spcPct val="120000"/>
              </a:lnSpc>
              <a:buClr>
                <a:srgbClr val="A39161"/>
              </a:buClr>
              <a:defRPr sz="2400" b="0" i="1" spc="0">
                <a:solidFill>
                  <a:srgbClr val="A39161"/>
                </a:solidFill>
                <a:latin typeface="+mn-lt"/>
                <a:ea typeface="Calibri Light" charset="0"/>
                <a:cs typeface="Calibri Light" charset="0"/>
              </a:defRPr>
            </a:lvl3pPr>
            <a:lvl4pPr algn="l">
              <a:lnSpc>
                <a:spcPct val="120000"/>
              </a:lnSpc>
              <a:buClr>
                <a:srgbClr val="A39161"/>
              </a:buClr>
              <a:defRPr sz="2400" spc="0">
                <a:solidFill>
                  <a:srgbClr val="A39161"/>
                </a:solidFill>
                <a:latin typeface="+mn-lt"/>
                <a:ea typeface="Georgia"/>
                <a:cs typeface="Georgia"/>
                <a:sym typeface="Georgia"/>
              </a:defRPr>
            </a:lvl4pPr>
            <a:lvl5pPr algn="l">
              <a:lnSpc>
                <a:spcPct val="120000"/>
              </a:lnSpc>
              <a:buClr>
                <a:srgbClr val="A39161"/>
              </a:buClr>
              <a:defRPr sz="2400" b="0" i="1" spc="0">
                <a:solidFill>
                  <a:srgbClr val="A39161"/>
                </a:solidFill>
                <a:latin typeface="+mn-lt"/>
                <a:ea typeface="Calibri Light" charset="0"/>
                <a:cs typeface="Calibri Light"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68000" y="6235700"/>
            <a:ext cx="0" cy="0"/>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12400" y="6235700"/>
            <a:ext cx="0" cy="0"/>
          </a:xfrm>
          <a:prstGeom prst="rect">
            <a:avLst/>
          </a:prstGeom>
        </p:spPr>
      </p:pic>
      <p:pic>
        <p:nvPicPr>
          <p:cNvPr id="1026" name="Picture 2" descr="Rialtas_MARK_MASTER_Std_Reverse"/>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364080" y="640079"/>
            <a:ext cx="6866860" cy="277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501223"/>
      </p:ext>
    </p:extLst>
  </p:cSld>
  <p:clrMapOvr>
    <a:masterClrMapping/>
  </p:clrMapOvr>
  <p:transition spd="med"/>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mp; Subtitle - White">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403600" y="8089900"/>
            <a:ext cx="20980400" cy="5626100"/>
          </a:xfrm>
          <a:prstGeom prst="rect">
            <a:avLst/>
          </a:prstGeom>
        </p:spPr>
      </p:pic>
      <p:pic>
        <p:nvPicPr>
          <p:cNvPr id="6" name="Picture 5"/>
          <p:cNvPicPr>
            <a:picLocks noChangeAspect="1"/>
          </p:cNvPicPr>
          <p:nvPr userDrawn="1"/>
        </p:nvPicPr>
        <p:blipFill>
          <a:blip r:embed="rId3"/>
          <a:stretch>
            <a:fillRect/>
          </a:stretch>
        </p:blipFill>
        <p:spPr>
          <a:xfrm>
            <a:off x="0" y="10236200"/>
            <a:ext cx="13004800" cy="3479800"/>
          </a:xfrm>
          <a:prstGeom prst="rect">
            <a:avLst/>
          </a:prstGeom>
        </p:spPr>
      </p:pic>
      <p:sp>
        <p:nvSpPr>
          <p:cNvPr id="3" name="Title Text"/>
          <p:cNvSpPr txBox="1">
            <a:spLocks noGrp="1"/>
          </p:cNvSpPr>
          <p:nvPr>
            <p:ph type="title"/>
          </p:nvPr>
        </p:nvSpPr>
        <p:spPr>
          <a:xfrm>
            <a:off x="3708970" y="3814011"/>
            <a:ext cx="18897030" cy="5239142"/>
          </a:xfrm>
          <a:prstGeom prst="rect">
            <a:avLst/>
          </a:prstGeom>
        </p:spPr>
        <p:txBody>
          <a:bodyPr anchor="b">
            <a:normAutofit/>
          </a:bodyPr>
          <a:lstStyle>
            <a:lvl1pPr algn="l">
              <a:lnSpc>
                <a:spcPct val="80000"/>
              </a:lnSpc>
              <a:defRPr sz="16000" b="0" i="0" cap="none" spc="-272">
                <a:solidFill>
                  <a:srgbClr val="004D44"/>
                </a:solidFill>
                <a:latin typeface="+mn-lt"/>
                <a:ea typeface="Calibri Light" charset="0"/>
                <a:cs typeface="Calibri Light" charset="0"/>
                <a:sym typeface="Open Sans Light"/>
              </a:defRPr>
            </a:lvl1pPr>
          </a:lstStyle>
          <a:p>
            <a:r>
              <a:rPr lang="en-US" smtClean="0"/>
              <a:t>Click to edit Master title style</a:t>
            </a:r>
            <a:endParaRPr dirty="0"/>
          </a:p>
        </p:txBody>
      </p:sp>
      <p:sp>
        <p:nvSpPr>
          <p:cNvPr id="4" name="Body Level One…"/>
          <p:cNvSpPr txBox="1">
            <a:spLocks noGrp="1"/>
          </p:cNvSpPr>
          <p:nvPr>
            <p:ph type="body" sz="quarter" idx="1"/>
          </p:nvPr>
        </p:nvSpPr>
        <p:spPr>
          <a:xfrm>
            <a:off x="3708970" y="9482323"/>
            <a:ext cx="18897030" cy="3006800"/>
          </a:xfrm>
          <a:prstGeom prst="rect">
            <a:avLst/>
          </a:prstGeom>
        </p:spPr>
        <p:txBody>
          <a:bodyPr/>
          <a:lstStyle>
            <a:lvl1pPr algn="l">
              <a:lnSpc>
                <a:spcPct val="120000"/>
              </a:lnSpc>
              <a:buClr>
                <a:srgbClr val="A39161"/>
              </a:buClr>
              <a:defRPr sz="3200" b="0" i="0" spc="0">
                <a:solidFill>
                  <a:srgbClr val="A39161"/>
                </a:solidFill>
                <a:latin typeface="+mn-lt"/>
                <a:ea typeface="Calibri Light" charset="0"/>
                <a:cs typeface="Calibri Light" charset="0"/>
              </a:defRPr>
            </a:lvl1pPr>
            <a:lvl2pPr indent="0" algn="l">
              <a:lnSpc>
                <a:spcPct val="120000"/>
              </a:lnSpc>
              <a:buClr>
                <a:srgbClr val="A39161"/>
              </a:buClr>
              <a:defRPr sz="3200" b="0" spc="0">
                <a:solidFill>
                  <a:srgbClr val="A39161"/>
                </a:solidFill>
                <a:latin typeface="+mn-lt"/>
                <a:ea typeface="Calibri" charset="0"/>
                <a:cs typeface="Calibri" charset="0"/>
                <a:sym typeface="Georgia"/>
              </a:defRPr>
            </a:lvl2pPr>
            <a:lvl3pPr algn="l">
              <a:lnSpc>
                <a:spcPct val="120000"/>
              </a:lnSpc>
              <a:buClr>
                <a:srgbClr val="A39161"/>
              </a:buClr>
              <a:defRPr sz="2400" b="0" i="1" spc="0">
                <a:solidFill>
                  <a:srgbClr val="A39161"/>
                </a:solidFill>
                <a:latin typeface="+mn-lt"/>
                <a:ea typeface="Calibri Light" charset="0"/>
                <a:cs typeface="Calibri Light" charset="0"/>
              </a:defRPr>
            </a:lvl3pPr>
            <a:lvl4pPr algn="l">
              <a:lnSpc>
                <a:spcPct val="120000"/>
              </a:lnSpc>
              <a:buClr>
                <a:srgbClr val="A39161"/>
              </a:buClr>
              <a:defRPr sz="2400" spc="0">
                <a:solidFill>
                  <a:srgbClr val="A39161"/>
                </a:solidFill>
                <a:latin typeface="+mn-lt"/>
                <a:ea typeface="Georgia"/>
                <a:cs typeface="Georgia"/>
                <a:sym typeface="Georgia"/>
              </a:defRPr>
            </a:lvl4pPr>
            <a:lvl5pPr algn="l">
              <a:lnSpc>
                <a:spcPct val="120000"/>
              </a:lnSpc>
              <a:buClr>
                <a:srgbClr val="A39161"/>
              </a:buClr>
              <a:defRPr sz="2400" b="0" i="1" spc="0">
                <a:solidFill>
                  <a:srgbClr val="A39161"/>
                </a:solidFill>
                <a:latin typeface="+mn-lt"/>
                <a:ea typeface="Calibri Light" charset="0"/>
                <a:cs typeface="Calibri Light"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pic>
        <p:nvPicPr>
          <p:cNvPr id="2050" name="Picture 2" descr="Government of Ireland Standard_Colou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02104" y="1139190"/>
            <a:ext cx="665321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658544"/>
      </p:ext>
    </p:extLst>
  </p:cSld>
  <p:clrMapOvr>
    <a:masterClrMapping/>
  </p:clrMapOvr>
  <p:transition spd="med"/>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Slide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3403600" y="8089900"/>
            <a:ext cx="20980400" cy="5626100"/>
          </a:xfrm>
          <a:prstGeom prst="rect">
            <a:avLst/>
          </a:prstGeom>
        </p:spPr>
      </p:pic>
      <p:pic>
        <p:nvPicPr>
          <p:cNvPr id="15" name="Picture 14"/>
          <p:cNvPicPr>
            <a:picLocks noChangeAspect="1"/>
          </p:cNvPicPr>
          <p:nvPr userDrawn="1"/>
        </p:nvPicPr>
        <p:blipFill>
          <a:blip r:embed="rId3"/>
          <a:stretch>
            <a:fillRect/>
          </a:stretch>
        </p:blipFill>
        <p:spPr>
          <a:xfrm>
            <a:off x="0" y="10236200"/>
            <a:ext cx="13004800" cy="3479800"/>
          </a:xfrm>
          <a:prstGeom prst="rect">
            <a:avLst/>
          </a:prstGeom>
        </p:spPr>
      </p:pic>
      <p:sp>
        <p:nvSpPr>
          <p:cNvPr id="13" name="Title Text"/>
          <p:cNvSpPr txBox="1">
            <a:spLocks noGrp="1"/>
          </p:cNvSpPr>
          <p:nvPr>
            <p:ph type="title"/>
          </p:nvPr>
        </p:nvSpPr>
        <p:spPr>
          <a:xfrm>
            <a:off x="5849708" y="4006515"/>
            <a:ext cx="16773590" cy="8145380"/>
          </a:xfrm>
          <a:prstGeom prst="rect">
            <a:avLst/>
          </a:prstGeom>
        </p:spPr>
        <p:txBody>
          <a:bodyPr anchor="t" anchorCtr="0"/>
          <a:lstStyle>
            <a:lvl1pPr algn="l">
              <a:lnSpc>
                <a:spcPct val="80000"/>
              </a:lnSpc>
              <a:defRPr sz="18000" b="0" i="0" cap="none" spc="-300">
                <a:solidFill>
                  <a:srgbClr val="FFFFFF"/>
                </a:solidFill>
                <a:latin typeface="+mn-lt"/>
                <a:ea typeface="Calibri Light" charset="0"/>
                <a:cs typeface="Calibri Light" charset="0"/>
                <a:sym typeface="Open Sans Light"/>
              </a:defRPr>
            </a:lvl1pPr>
          </a:lstStyle>
          <a:p>
            <a:r>
              <a:rPr lang="en-US" smtClean="0"/>
              <a:t>Click to edit Master title style</a:t>
            </a:r>
            <a:endParaRPr dirty="0"/>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10" name="Text Placeholder 9"/>
          <p:cNvSpPr>
            <a:spLocks noGrp="1"/>
          </p:cNvSpPr>
          <p:nvPr>
            <p:ph type="body" sz="quarter" idx="11" hasCustomPrompt="1"/>
          </p:nvPr>
        </p:nvSpPr>
        <p:spPr>
          <a:xfrm>
            <a:off x="5923850" y="1608755"/>
            <a:ext cx="15208950" cy="748365"/>
          </a:xfrm>
          <a:prstGeom prst="rect">
            <a:avLst/>
          </a:prstGeom>
        </p:spPr>
        <p:txBody>
          <a:bodyPr/>
          <a:lstStyle>
            <a:lvl1pPr algn="l">
              <a:defRPr sz="2800" b="0" i="0" spc="-10" baseline="0">
                <a:solidFill>
                  <a:schemeClr val="bg1"/>
                </a:solidFill>
                <a:latin typeface="+mn-lt"/>
                <a:ea typeface="Calibri Light" charset="0"/>
                <a:cs typeface="Calibri Light" charset="0"/>
              </a:defRPr>
            </a:lvl1pPr>
          </a:lstStyle>
          <a:p>
            <a:pPr marL="0" marR="0" lvl="0" indent="0" algn="l" defTabSz="825500" eaLnBrk="1" fontAlgn="auto" latinLnBrk="0" hangingPunct="1">
              <a:lnSpc>
                <a:spcPct val="110000"/>
              </a:lnSpc>
              <a:spcBef>
                <a:spcPts val="0"/>
              </a:spcBef>
              <a:spcAft>
                <a:spcPts val="0"/>
              </a:spcAft>
              <a:buClrTx/>
              <a:buSzTx/>
              <a:buFontTx/>
              <a:buNone/>
              <a:tabLst/>
              <a:defRPr/>
            </a:pPr>
            <a:r>
              <a:rPr lang="en-US" dirty="0" smtClean="0"/>
              <a:t>Running heading</a:t>
            </a:r>
            <a:endParaRPr lang="en-US" dirty="0"/>
          </a:p>
        </p:txBody>
      </p:sp>
      <p:sp>
        <p:nvSpPr>
          <p:cNvPr id="3" name="Text Placeholder 2"/>
          <p:cNvSpPr>
            <a:spLocks noGrp="1"/>
          </p:cNvSpPr>
          <p:nvPr>
            <p:ph type="body" sz="quarter" idx="12" hasCustomPrompt="1"/>
          </p:nvPr>
        </p:nvSpPr>
        <p:spPr>
          <a:xfrm>
            <a:off x="1155700" y="2706371"/>
            <a:ext cx="3708400" cy="9140724"/>
          </a:xfrm>
          <a:prstGeom prst="rect">
            <a:avLst/>
          </a:prstGeom>
        </p:spPr>
        <p:txBody>
          <a:bodyPr anchor="t"/>
          <a:lstStyle>
            <a:lvl1pPr>
              <a:defRPr sz="41000">
                <a:solidFill>
                  <a:srgbClr val="A39161"/>
                </a:solidFill>
                <a:latin typeface="+mn-lt"/>
              </a:defRPr>
            </a:lvl1pPr>
          </a:lstStyle>
          <a:p>
            <a:pPr lvl="0"/>
            <a:r>
              <a:rPr lang="en-US" dirty="0" smtClean="0"/>
              <a:t>#</a:t>
            </a:r>
            <a:endParaRPr lang="en-US" dirty="0"/>
          </a:p>
        </p:txBody>
      </p:sp>
      <p:sp>
        <p:nvSpPr>
          <p:cNvPr id="18" name="Rialtas na hÉireann | Government of Ireland"/>
          <p:cNvSpPr txBox="1"/>
          <p:nvPr userDrawn="1"/>
        </p:nvSpPr>
        <p:spPr>
          <a:xfrm>
            <a:off x="5923850" y="12611805"/>
            <a:ext cx="11947181"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r>
              <a:rPr lang="en-GB" b="1" dirty="0" smtClean="0">
                <a:solidFill>
                  <a:schemeClr val="bg1">
                    <a:alpha val="45000"/>
                  </a:schemeClr>
                </a:solidFill>
                <a:latin typeface="+mn-lt"/>
              </a:rPr>
              <a:t>An </a:t>
            </a:r>
            <a:r>
              <a:rPr lang="en-GB" b="1" dirty="0" err="1" smtClean="0">
                <a:solidFill>
                  <a:schemeClr val="bg1">
                    <a:alpha val="45000"/>
                  </a:schemeClr>
                </a:solidFill>
                <a:latin typeface="+mn-lt"/>
              </a:rPr>
              <a:t>Roinn</a:t>
            </a:r>
            <a:r>
              <a:rPr lang="en-GB" b="1" dirty="0" smtClean="0">
                <a:solidFill>
                  <a:schemeClr val="bg1">
                    <a:alpha val="45000"/>
                  </a:schemeClr>
                </a:solidFill>
                <a:latin typeface="+mn-lt"/>
              </a:rPr>
              <a:t> </a:t>
            </a:r>
            <a:r>
              <a:rPr lang="en-GB" b="1" dirty="0" err="1" smtClean="0">
                <a:solidFill>
                  <a:schemeClr val="bg1">
                    <a:alpha val="45000"/>
                  </a:schemeClr>
                </a:solidFill>
                <a:latin typeface="+mn-lt"/>
              </a:rPr>
              <a:t>Tithíochta</a:t>
            </a:r>
            <a:r>
              <a:rPr lang="en-GB" b="1" dirty="0" smtClean="0">
                <a:solidFill>
                  <a:schemeClr val="bg1">
                    <a:alpha val="45000"/>
                  </a:schemeClr>
                </a:solidFill>
                <a:latin typeface="+mn-lt"/>
              </a:rPr>
              <a:t>,</a:t>
            </a:r>
            <a:r>
              <a:rPr lang="en-GB" b="1" baseline="0" dirty="0" smtClean="0">
                <a:solidFill>
                  <a:schemeClr val="bg1">
                    <a:alpha val="45000"/>
                  </a:schemeClr>
                </a:solidFill>
                <a:latin typeface="+mn-lt"/>
              </a:rPr>
              <a:t> </a:t>
            </a:r>
            <a:r>
              <a:rPr lang="en-GB" b="1" dirty="0" err="1" smtClean="0">
                <a:solidFill>
                  <a:schemeClr val="bg1">
                    <a:alpha val="45000"/>
                  </a:schemeClr>
                </a:solidFill>
                <a:latin typeface="+mn-lt"/>
              </a:rPr>
              <a:t>Pleanála</a:t>
            </a:r>
            <a:r>
              <a:rPr lang="en-GB" b="1" dirty="0" smtClean="0">
                <a:solidFill>
                  <a:schemeClr val="bg1">
                    <a:alpha val="45000"/>
                  </a:schemeClr>
                </a:solidFill>
                <a:latin typeface="+mn-lt"/>
              </a:rPr>
              <a:t> </a:t>
            </a:r>
            <a:r>
              <a:rPr lang="en-GB" b="1" dirty="0" err="1" smtClean="0">
                <a:solidFill>
                  <a:schemeClr val="bg1">
                    <a:alpha val="45000"/>
                  </a:schemeClr>
                </a:solidFill>
                <a:latin typeface="+mn-lt"/>
              </a:rPr>
              <a:t>agus</a:t>
            </a:r>
            <a:r>
              <a:rPr lang="en-GB" b="1" dirty="0" smtClean="0">
                <a:solidFill>
                  <a:schemeClr val="bg1">
                    <a:alpha val="45000"/>
                  </a:schemeClr>
                </a:solidFill>
                <a:latin typeface="+mn-lt"/>
              </a:rPr>
              <a:t> </a:t>
            </a:r>
            <a:r>
              <a:rPr lang="en-GB" b="1" dirty="0" err="1" smtClean="0">
                <a:solidFill>
                  <a:schemeClr val="bg1">
                    <a:alpha val="45000"/>
                  </a:schemeClr>
                </a:solidFill>
                <a:latin typeface="+mn-lt"/>
              </a:rPr>
              <a:t>Rialtais</a:t>
            </a:r>
            <a:r>
              <a:rPr lang="en-GB" b="1" dirty="0" smtClean="0">
                <a:solidFill>
                  <a:schemeClr val="bg1">
                    <a:alpha val="45000"/>
                  </a:schemeClr>
                </a:solidFill>
                <a:latin typeface="+mn-lt"/>
              </a:rPr>
              <a:t> </a:t>
            </a:r>
            <a:r>
              <a:rPr lang="en-GB" b="1" dirty="0" err="1" smtClean="0">
                <a:solidFill>
                  <a:schemeClr val="bg1">
                    <a:alpha val="45000"/>
                  </a:schemeClr>
                </a:solidFill>
                <a:latin typeface="+mn-lt"/>
              </a:rPr>
              <a:t>Áitiúil</a:t>
            </a:r>
            <a:r>
              <a:rPr lang="en-GB" b="1" dirty="0" smtClean="0">
                <a:solidFill>
                  <a:schemeClr val="bg1">
                    <a:alpha val="45000"/>
                  </a:schemeClr>
                </a:solidFill>
                <a:latin typeface="+mn-lt"/>
              </a:rPr>
              <a:t> </a:t>
            </a:r>
            <a:r>
              <a:rPr lang="en-GB" dirty="0" smtClean="0">
                <a:solidFill>
                  <a:schemeClr val="bg1">
                    <a:alpha val="45000"/>
                  </a:schemeClr>
                </a:solidFill>
                <a:latin typeface="+mn-lt"/>
              </a:rPr>
              <a:t>|</a:t>
            </a:r>
            <a:r>
              <a:rPr lang="en-GB" baseline="0" dirty="0" smtClean="0">
                <a:solidFill>
                  <a:schemeClr val="bg1">
                    <a:alpha val="45000"/>
                  </a:schemeClr>
                </a:solidFill>
                <a:latin typeface="+mn-lt"/>
              </a:rPr>
              <a:t> </a:t>
            </a:r>
            <a:r>
              <a:rPr lang="en-GB" dirty="0" smtClean="0">
                <a:solidFill>
                  <a:schemeClr val="bg1">
                    <a:alpha val="45000"/>
                  </a:schemeClr>
                </a:solidFill>
                <a:latin typeface="+mn-lt"/>
              </a:rPr>
              <a:t>Department of</a:t>
            </a:r>
            <a:r>
              <a:rPr lang="en-GB" baseline="0" dirty="0" smtClean="0">
                <a:solidFill>
                  <a:schemeClr val="bg1">
                    <a:alpha val="45000"/>
                  </a:schemeClr>
                </a:solidFill>
                <a:latin typeface="+mn-lt"/>
              </a:rPr>
              <a:t> </a:t>
            </a:r>
            <a:r>
              <a:rPr lang="en-GB" dirty="0" smtClean="0">
                <a:solidFill>
                  <a:schemeClr val="bg1">
                    <a:alpha val="45000"/>
                  </a:schemeClr>
                </a:solidFill>
                <a:latin typeface="+mn-lt"/>
              </a:rPr>
              <a:t>Housing,</a:t>
            </a:r>
            <a:r>
              <a:rPr lang="en-GB" baseline="0" dirty="0" smtClean="0">
                <a:solidFill>
                  <a:schemeClr val="bg1">
                    <a:alpha val="45000"/>
                  </a:schemeClr>
                </a:solidFill>
                <a:latin typeface="+mn-lt"/>
              </a:rPr>
              <a:t> </a:t>
            </a:r>
            <a:r>
              <a:rPr lang="en-GB" dirty="0" smtClean="0">
                <a:solidFill>
                  <a:schemeClr val="bg1">
                    <a:alpha val="45000"/>
                  </a:schemeClr>
                </a:solidFill>
                <a:latin typeface="+mn-lt"/>
              </a:rPr>
              <a:t>Planning and Local Government</a:t>
            </a:r>
            <a:endParaRPr dirty="0">
              <a:solidFill>
                <a:schemeClr val="bg1">
                  <a:alpha val="45000"/>
                </a:schemeClr>
              </a:solidFill>
              <a:latin typeface="+mn-lt"/>
            </a:endParaRPr>
          </a:p>
        </p:txBody>
      </p:sp>
    </p:spTree>
    <p:extLst>
      <p:ext uri="{BB962C8B-B14F-4D97-AF65-F5344CB8AC3E}">
        <p14:creationId xmlns:p14="http://schemas.microsoft.com/office/powerpoint/2010/main" val="230025983"/>
      </p:ext>
    </p:extLst>
  </p:cSld>
  <p:clrMapOvr>
    <a:masterClrMapping/>
  </p:clrMapOvr>
  <p:transition spd="med"/>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Slide - Whit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3403600" y="8089900"/>
            <a:ext cx="20980400" cy="5626100"/>
          </a:xfrm>
          <a:prstGeom prst="rect">
            <a:avLst/>
          </a:prstGeom>
        </p:spPr>
      </p:pic>
      <p:pic>
        <p:nvPicPr>
          <p:cNvPr id="11" name="Picture 10"/>
          <p:cNvPicPr>
            <a:picLocks noChangeAspect="1"/>
          </p:cNvPicPr>
          <p:nvPr userDrawn="1"/>
        </p:nvPicPr>
        <p:blipFill>
          <a:blip r:embed="rId3"/>
          <a:stretch>
            <a:fillRect/>
          </a:stretch>
        </p:blipFill>
        <p:spPr>
          <a:xfrm>
            <a:off x="0" y="10236200"/>
            <a:ext cx="13004800" cy="3479800"/>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13" name="Title Text"/>
          <p:cNvSpPr txBox="1">
            <a:spLocks noGrp="1"/>
          </p:cNvSpPr>
          <p:nvPr>
            <p:ph type="title"/>
          </p:nvPr>
        </p:nvSpPr>
        <p:spPr>
          <a:xfrm>
            <a:off x="5849708" y="4006515"/>
            <a:ext cx="16773590" cy="8145380"/>
          </a:xfrm>
          <a:prstGeom prst="rect">
            <a:avLst/>
          </a:prstGeom>
        </p:spPr>
        <p:txBody>
          <a:bodyPr anchor="t" anchorCtr="0"/>
          <a:lstStyle>
            <a:lvl1pPr algn="l">
              <a:lnSpc>
                <a:spcPct val="80000"/>
              </a:lnSpc>
              <a:defRPr sz="18000" b="0" i="0" cap="none" spc="-300">
                <a:solidFill>
                  <a:srgbClr val="004D44"/>
                </a:solidFill>
                <a:latin typeface="+mn-lt"/>
                <a:ea typeface="Calibri Light" charset="0"/>
                <a:cs typeface="Calibri Light" charset="0"/>
                <a:sym typeface="Open Sans Light"/>
              </a:defRPr>
            </a:lvl1pPr>
          </a:lstStyle>
          <a:p>
            <a:r>
              <a:rPr lang="en-US" smtClean="0"/>
              <a:t>Click to edit Master title style</a:t>
            </a:r>
            <a:endParaRPr dirty="0"/>
          </a:p>
        </p:txBody>
      </p:sp>
      <p:sp>
        <p:nvSpPr>
          <p:cNvPr id="10" name="Text Placeholder 9"/>
          <p:cNvSpPr>
            <a:spLocks noGrp="1"/>
          </p:cNvSpPr>
          <p:nvPr>
            <p:ph type="body" sz="quarter" idx="11" hasCustomPrompt="1"/>
          </p:nvPr>
        </p:nvSpPr>
        <p:spPr>
          <a:xfrm>
            <a:off x="5923850" y="1608755"/>
            <a:ext cx="15208950" cy="748365"/>
          </a:xfrm>
          <a:prstGeom prst="rect">
            <a:avLst/>
          </a:prstGeom>
        </p:spPr>
        <p:txBody>
          <a:bodyPr/>
          <a:lstStyle>
            <a:lvl1pPr algn="l">
              <a:defRPr sz="2800" b="0" i="0" spc="-10" baseline="0">
                <a:solidFill>
                  <a:srgbClr val="004D44"/>
                </a:solidFill>
                <a:latin typeface="+mn-lt"/>
                <a:ea typeface="Calibri Light" charset="0"/>
                <a:cs typeface="Calibri Light" charset="0"/>
              </a:defRPr>
            </a:lvl1pPr>
          </a:lstStyle>
          <a:p>
            <a:pPr marL="0" marR="0" lvl="0" indent="0" algn="l" defTabSz="825500" eaLnBrk="1" fontAlgn="auto" latinLnBrk="0" hangingPunct="1">
              <a:lnSpc>
                <a:spcPct val="110000"/>
              </a:lnSpc>
              <a:spcBef>
                <a:spcPts val="0"/>
              </a:spcBef>
              <a:spcAft>
                <a:spcPts val="0"/>
              </a:spcAft>
              <a:buClrTx/>
              <a:buSzTx/>
              <a:buFontTx/>
              <a:buNone/>
              <a:tabLst/>
              <a:defRPr/>
            </a:pPr>
            <a:r>
              <a:rPr lang="en-US" dirty="0" smtClean="0"/>
              <a:t>Running heading</a:t>
            </a:r>
            <a:endParaRPr lang="en-US" dirty="0"/>
          </a:p>
        </p:txBody>
      </p:sp>
      <p:sp>
        <p:nvSpPr>
          <p:cNvPr id="3" name="Text Placeholder 2"/>
          <p:cNvSpPr>
            <a:spLocks noGrp="1"/>
          </p:cNvSpPr>
          <p:nvPr>
            <p:ph type="body" sz="quarter" idx="12" hasCustomPrompt="1"/>
          </p:nvPr>
        </p:nvSpPr>
        <p:spPr>
          <a:xfrm>
            <a:off x="1155700" y="2706371"/>
            <a:ext cx="3708400" cy="9140724"/>
          </a:xfrm>
          <a:prstGeom prst="rect">
            <a:avLst/>
          </a:prstGeom>
        </p:spPr>
        <p:txBody>
          <a:bodyPr anchor="t"/>
          <a:lstStyle>
            <a:lvl1pPr>
              <a:defRPr sz="41000">
                <a:solidFill>
                  <a:srgbClr val="A39161"/>
                </a:solidFill>
                <a:latin typeface="+mn-lt"/>
              </a:defRPr>
            </a:lvl1pPr>
          </a:lstStyle>
          <a:p>
            <a:pPr lvl="0"/>
            <a:r>
              <a:rPr lang="en-US" dirty="0" smtClean="0"/>
              <a:t>#</a:t>
            </a:r>
            <a:endParaRPr lang="en-US" dirty="0"/>
          </a:p>
        </p:txBody>
      </p:sp>
      <p:sp>
        <p:nvSpPr>
          <p:cNvPr id="17" name="Rialtas na hÉireann | Government of Ireland"/>
          <p:cNvSpPr txBox="1"/>
          <p:nvPr userDrawn="1"/>
        </p:nvSpPr>
        <p:spPr>
          <a:xfrm>
            <a:off x="5923850" y="12611805"/>
            <a:ext cx="11947181"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r>
              <a:rPr lang="en-GB" b="1" dirty="0" smtClean="0">
                <a:latin typeface="+mn-lt"/>
              </a:rPr>
              <a:t>An </a:t>
            </a:r>
            <a:r>
              <a:rPr lang="en-GB" b="1" dirty="0" err="1" smtClean="0">
                <a:latin typeface="+mn-lt"/>
              </a:rPr>
              <a:t>Roinn</a:t>
            </a:r>
            <a:r>
              <a:rPr lang="en-GB" b="1" dirty="0" smtClean="0">
                <a:latin typeface="+mn-lt"/>
              </a:rPr>
              <a:t> </a:t>
            </a:r>
            <a:r>
              <a:rPr lang="en-GB" b="1" dirty="0" err="1" smtClean="0">
                <a:latin typeface="+mn-lt"/>
              </a:rPr>
              <a:t>Tithíochta</a:t>
            </a:r>
            <a:r>
              <a:rPr lang="en-GB" b="1" dirty="0" smtClean="0">
                <a:latin typeface="+mn-lt"/>
              </a:rPr>
              <a:t>,</a:t>
            </a:r>
            <a:r>
              <a:rPr lang="en-GB" b="1" baseline="0" dirty="0" smtClean="0">
                <a:latin typeface="+mn-lt"/>
              </a:rPr>
              <a:t> </a:t>
            </a:r>
            <a:r>
              <a:rPr lang="en-GB" b="1" dirty="0" err="1" smtClean="0">
                <a:latin typeface="+mn-lt"/>
              </a:rPr>
              <a:t>Pleanála</a:t>
            </a:r>
            <a:r>
              <a:rPr lang="en-GB" b="1" dirty="0" smtClean="0">
                <a:latin typeface="+mn-lt"/>
              </a:rPr>
              <a:t> </a:t>
            </a:r>
            <a:r>
              <a:rPr lang="en-GB" b="1" dirty="0" err="1" smtClean="0">
                <a:latin typeface="+mn-lt"/>
              </a:rPr>
              <a:t>agus</a:t>
            </a:r>
            <a:r>
              <a:rPr lang="en-GB" b="1" dirty="0" smtClean="0">
                <a:latin typeface="+mn-lt"/>
              </a:rPr>
              <a:t> </a:t>
            </a:r>
            <a:r>
              <a:rPr lang="en-GB" b="1" dirty="0" err="1" smtClean="0">
                <a:latin typeface="+mn-lt"/>
              </a:rPr>
              <a:t>Rialtais</a:t>
            </a:r>
            <a:r>
              <a:rPr lang="en-GB" b="1" dirty="0" smtClean="0">
                <a:latin typeface="+mn-lt"/>
              </a:rPr>
              <a:t> </a:t>
            </a:r>
            <a:r>
              <a:rPr lang="en-GB" b="1" dirty="0" err="1" smtClean="0">
                <a:latin typeface="+mn-lt"/>
              </a:rPr>
              <a:t>Áitiúil</a:t>
            </a:r>
            <a:r>
              <a:rPr lang="en-GB" b="1" dirty="0" smtClean="0">
                <a:latin typeface="+mn-lt"/>
              </a:rPr>
              <a:t> </a:t>
            </a:r>
            <a:r>
              <a:rPr lang="en-GB" dirty="0" smtClean="0">
                <a:latin typeface="+mn-lt"/>
              </a:rPr>
              <a:t>|</a:t>
            </a:r>
            <a:r>
              <a:rPr lang="en-GB" baseline="0" dirty="0" smtClean="0">
                <a:latin typeface="+mn-lt"/>
              </a:rPr>
              <a:t> </a:t>
            </a:r>
            <a:r>
              <a:rPr lang="en-GB" dirty="0" smtClean="0">
                <a:latin typeface="+mn-lt"/>
              </a:rPr>
              <a:t>Department of</a:t>
            </a:r>
            <a:r>
              <a:rPr lang="en-GB" baseline="0" dirty="0" smtClean="0">
                <a:latin typeface="+mn-lt"/>
              </a:rPr>
              <a:t> </a:t>
            </a:r>
            <a:r>
              <a:rPr lang="en-GB" dirty="0" smtClean="0">
                <a:latin typeface="+mn-lt"/>
              </a:rPr>
              <a:t>Housing,</a:t>
            </a:r>
            <a:r>
              <a:rPr lang="en-GB" baseline="0" dirty="0" smtClean="0">
                <a:latin typeface="+mn-lt"/>
              </a:rPr>
              <a:t> </a:t>
            </a:r>
            <a:r>
              <a:rPr lang="en-GB" dirty="0" smtClean="0">
                <a:latin typeface="+mn-lt"/>
              </a:rPr>
              <a:t>Planning and Local Government</a:t>
            </a:r>
            <a:endParaRPr dirty="0">
              <a:latin typeface="+mn-lt"/>
            </a:endParaRPr>
          </a:p>
        </p:txBody>
      </p:sp>
    </p:spTree>
    <p:extLst>
      <p:ext uri="{BB962C8B-B14F-4D97-AF65-F5344CB8AC3E}">
        <p14:creationId xmlns:p14="http://schemas.microsoft.com/office/powerpoint/2010/main" val="3504104371"/>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with Harp)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3403600" y="8089900"/>
            <a:ext cx="20980400" cy="5626100"/>
          </a:xfrm>
          <a:prstGeom prst="rect">
            <a:avLst/>
          </a:prstGeom>
        </p:spPr>
      </p:pic>
      <p:pic>
        <p:nvPicPr>
          <p:cNvPr id="15" name="Picture 14"/>
          <p:cNvPicPr>
            <a:picLocks noChangeAspect="1"/>
          </p:cNvPicPr>
          <p:nvPr userDrawn="1"/>
        </p:nvPicPr>
        <p:blipFill>
          <a:blip r:embed="rId3"/>
          <a:stretch>
            <a:fillRect/>
          </a:stretch>
        </p:blipFill>
        <p:spPr>
          <a:xfrm>
            <a:off x="0" y="10236200"/>
            <a:ext cx="13004800" cy="3479800"/>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9"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chemeClr val="bg1"/>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smtClean="0"/>
              <a:t>Title Text</a:t>
            </a:r>
            <a:endParaRPr lang="en-US" sz="4800" spc="0" dirty="0">
              <a:latin typeface="+mn-lt"/>
            </a:endParaRPr>
          </a:p>
        </p:txBody>
      </p:sp>
      <p:sp>
        <p:nvSpPr>
          <p:cNvPr id="13" name="Rialtas na hÉireann | Government of Ireland"/>
          <p:cNvSpPr txBox="1"/>
          <p:nvPr userDrawn="1"/>
        </p:nvSpPr>
        <p:spPr>
          <a:xfrm>
            <a:off x="1441447" y="12611805"/>
            <a:ext cx="11947181"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solidFill>
                  <a:schemeClr val="bg1">
                    <a:alpha val="45000"/>
                  </a:schemeClr>
                </a:solidFill>
                <a:latin typeface="+mn-lt"/>
              </a:rPr>
              <a:pPr/>
              <a:t>‹#›</a:t>
            </a:fld>
            <a:r>
              <a:rPr lang="en-GB" b="1" dirty="0" smtClean="0">
                <a:solidFill>
                  <a:schemeClr val="bg1">
                    <a:alpha val="45000"/>
                  </a:schemeClr>
                </a:solidFill>
                <a:latin typeface="+mn-lt"/>
              </a:rPr>
              <a:t>  An </a:t>
            </a:r>
            <a:r>
              <a:rPr lang="en-GB" b="1" dirty="0" err="1" smtClean="0">
                <a:solidFill>
                  <a:schemeClr val="bg1">
                    <a:alpha val="45000"/>
                  </a:schemeClr>
                </a:solidFill>
                <a:latin typeface="+mn-lt"/>
              </a:rPr>
              <a:t>Roinn</a:t>
            </a:r>
            <a:r>
              <a:rPr lang="en-GB" b="1" dirty="0" smtClean="0">
                <a:solidFill>
                  <a:schemeClr val="bg1">
                    <a:alpha val="45000"/>
                  </a:schemeClr>
                </a:solidFill>
                <a:latin typeface="+mn-lt"/>
              </a:rPr>
              <a:t> </a:t>
            </a:r>
            <a:r>
              <a:rPr lang="en-GB" b="1" dirty="0" err="1" smtClean="0">
                <a:solidFill>
                  <a:schemeClr val="bg1">
                    <a:alpha val="45000"/>
                  </a:schemeClr>
                </a:solidFill>
                <a:latin typeface="+mn-lt"/>
              </a:rPr>
              <a:t>Tithíochta</a:t>
            </a:r>
            <a:r>
              <a:rPr lang="en-GB" b="1" dirty="0" smtClean="0">
                <a:solidFill>
                  <a:schemeClr val="bg1">
                    <a:alpha val="45000"/>
                  </a:schemeClr>
                </a:solidFill>
                <a:latin typeface="+mn-lt"/>
              </a:rPr>
              <a:t>,</a:t>
            </a:r>
            <a:r>
              <a:rPr lang="en-GB" b="1" baseline="0" dirty="0" smtClean="0">
                <a:solidFill>
                  <a:schemeClr val="bg1">
                    <a:alpha val="45000"/>
                  </a:schemeClr>
                </a:solidFill>
                <a:latin typeface="+mn-lt"/>
              </a:rPr>
              <a:t> </a:t>
            </a:r>
            <a:r>
              <a:rPr lang="en-GB" b="1" dirty="0" err="1" smtClean="0">
                <a:solidFill>
                  <a:schemeClr val="bg1">
                    <a:alpha val="45000"/>
                  </a:schemeClr>
                </a:solidFill>
                <a:latin typeface="+mn-lt"/>
              </a:rPr>
              <a:t>Pleanála</a:t>
            </a:r>
            <a:r>
              <a:rPr lang="en-GB" b="1" dirty="0" smtClean="0">
                <a:solidFill>
                  <a:schemeClr val="bg1">
                    <a:alpha val="45000"/>
                  </a:schemeClr>
                </a:solidFill>
                <a:latin typeface="+mn-lt"/>
              </a:rPr>
              <a:t> </a:t>
            </a:r>
            <a:r>
              <a:rPr lang="en-GB" b="1" dirty="0" err="1" smtClean="0">
                <a:solidFill>
                  <a:schemeClr val="bg1">
                    <a:alpha val="45000"/>
                  </a:schemeClr>
                </a:solidFill>
                <a:latin typeface="+mn-lt"/>
              </a:rPr>
              <a:t>agus</a:t>
            </a:r>
            <a:r>
              <a:rPr lang="en-GB" b="1" dirty="0" smtClean="0">
                <a:solidFill>
                  <a:schemeClr val="bg1">
                    <a:alpha val="45000"/>
                  </a:schemeClr>
                </a:solidFill>
                <a:latin typeface="+mn-lt"/>
              </a:rPr>
              <a:t> </a:t>
            </a:r>
            <a:r>
              <a:rPr lang="en-GB" b="1" dirty="0" err="1" smtClean="0">
                <a:solidFill>
                  <a:schemeClr val="bg1">
                    <a:alpha val="45000"/>
                  </a:schemeClr>
                </a:solidFill>
                <a:latin typeface="+mn-lt"/>
              </a:rPr>
              <a:t>Rialtais</a:t>
            </a:r>
            <a:r>
              <a:rPr lang="en-GB" b="1" dirty="0" smtClean="0">
                <a:solidFill>
                  <a:schemeClr val="bg1">
                    <a:alpha val="45000"/>
                  </a:schemeClr>
                </a:solidFill>
                <a:latin typeface="+mn-lt"/>
              </a:rPr>
              <a:t> </a:t>
            </a:r>
            <a:r>
              <a:rPr lang="en-GB" b="1" dirty="0" err="1" smtClean="0">
                <a:solidFill>
                  <a:schemeClr val="bg1">
                    <a:alpha val="45000"/>
                  </a:schemeClr>
                </a:solidFill>
                <a:latin typeface="+mn-lt"/>
              </a:rPr>
              <a:t>Áitiúil</a:t>
            </a:r>
            <a:r>
              <a:rPr lang="en-GB" b="1" dirty="0" smtClean="0">
                <a:solidFill>
                  <a:schemeClr val="bg1">
                    <a:alpha val="45000"/>
                  </a:schemeClr>
                </a:solidFill>
                <a:latin typeface="+mn-lt"/>
              </a:rPr>
              <a:t> </a:t>
            </a:r>
            <a:r>
              <a:rPr lang="en-GB" dirty="0" smtClean="0">
                <a:solidFill>
                  <a:schemeClr val="bg1">
                    <a:alpha val="45000"/>
                  </a:schemeClr>
                </a:solidFill>
                <a:latin typeface="+mn-lt"/>
              </a:rPr>
              <a:t>|</a:t>
            </a:r>
            <a:r>
              <a:rPr lang="en-GB" baseline="0" dirty="0" smtClean="0">
                <a:solidFill>
                  <a:schemeClr val="bg1">
                    <a:alpha val="45000"/>
                  </a:schemeClr>
                </a:solidFill>
                <a:latin typeface="+mn-lt"/>
              </a:rPr>
              <a:t> </a:t>
            </a:r>
            <a:r>
              <a:rPr lang="en-GB" dirty="0" smtClean="0">
                <a:solidFill>
                  <a:schemeClr val="bg1">
                    <a:alpha val="45000"/>
                  </a:schemeClr>
                </a:solidFill>
                <a:latin typeface="+mn-lt"/>
              </a:rPr>
              <a:t>Department of</a:t>
            </a:r>
            <a:r>
              <a:rPr lang="en-GB" baseline="0" dirty="0" smtClean="0">
                <a:solidFill>
                  <a:schemeClr val="bg1">
                    <a:alpha val="45000"/>
                  </a:schemeClr>
                </a:solidFill>
                <a:latin typeface="+mn-lt"/>
              </a:rPr>
              <a:t> </a:t>
            </a:r>
            <a:r>
              <a:rPr lang="en-GB" dirty="0" smtClean="0">
                <a:solidFill>
                  <a:schemeClr val="bg1">
                    <a:alpha val="45000"/>
                  </a:schemeClr>
                </a:solidFill>
                <a:latin typeface="+mn-lt"/>
              </a:rPr>
              <a:t>Housing,</a:t>
            </a:r>
            <a:r>
              <a:rPr lang="en-GB" baseline="0" dirty="0" smtClean="0">
                <a:solidFill>
                  <a:schemeClr val="bg1">
                    <a:alpha val="45000"/>
                  </a:schemeClr>
                </a:solidFill>
                <a:latin typeface="+mn-lt"/>
              </a:rPr>
              <a:t> </a:t>
            </a:r>
            <a:r>
              <a:rPr lang="en-GB" dirty="0" smtClean="0">
                <a:solidFill>
                  <a:schemeClr val="bg1">
                    <a:alpha val="45000"/>
                  </a:schemeClr>
                </a:solidFill>
                <a:latin typeface="+mn-lt"/>
              </a:rPr>
              <a:t>Planning and Local Government</a:t>
            </a:r>
            <a:endParaRPr dirty="0">
              <a:solidFill>
                <a:schemeClr val="bg1">
                  <a:alpha val="45000"/>
                </a:schemeClr>
              </a:solidFill>
              <a:latin typeface="+mn-lt"/>
            </a:endParaRPr>
          </a:p>
        </p:txBody>
      </p:sp>
    </p:spTree>
    <p:extLst>
      <p:ext uri="{BB962C8B-B14F-4D97-AF65-F5344CB8AC3E}">
        <p14:creationId xmlns:p14="http://schemas.microsoft.com/office/powerpoint/2010/main" val="2967255104"/>
      </p:ext>
    </p:extLst>
  </p:cSld>
  <p:clrMapOvr>
    <a:masterClrMapping/>
  </p:clrMapOvr>
  <p:transition spd="med"/>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with Harp) - White">
    <p:bg>
      <p:bgPr>
        <a:solidFill>
          <a:srgbClr val="FFFFFF"/>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3403600" y="8089900"/>
            <a:ext cx="20980400" cy="5626100"/>
          </a:xfrm>
          <a:prstGeom prst="rect">
            <a:avLst/>
          </a:prstGeom>
        </p:spPr>
      </p:pic>
      <p:pic>
        <p:nvPicPr>
          <p:cNvPr id="8" name="Picture 7"/>
          <p:cNvPicPr>
            <a:picLocks noChangeAspect="1"/>
          </p:cNvPicPr>
          <p:nvPr userDrawn="1"/>
        </p:nvPicPr>
        <p:blipFill>
          <a:blip r:embed="rId3"/>
          <a:stretch>
            <a:fillRect/>
          </a:stretch>
        </p:blipFill>
        <p:spPr>
          <a:xfrm>
            <a:off x="0" y="10236200"/>
            <a:ext cx="13004800" cy="3479800"/>
          </a:xfrm>
          <a:prstGeom prst="rect">
            <a:avLst/>
          </a:prstGeom>
        </p:spPr>
      </p:pic>
      <p:sp>
        <p:nvSpPr>
          <p:cNvPr id="43"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rgbClr val="004D44"/>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smtClean="0"/>
              <a:t>Title Text</a:t>
            </a:r>
            <a:endParaRPr lang="en-US" sz="4800" spc="0" dirty="0">
              <a:latin typeface="+mn-lt"/>
            </a:endParaRPr>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13" name="Rialtas na hÉireann | Government of Ireland"/>
          <p:cNvSpPr txBox="1"/>
          <p:nvPr userDrawn="1"/>
        </p:nvSpPr>
        <p:spPr>
          <a:xfrm>
            <a:off x="1441447" y="12611805"/>
            <a:ext cx="11947181"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pPr/>
              <a:t>‹#›</a:t>
            </a:fld>
            <a:r>
              <a:rPr lang="en-GB" b="1" dirty="0" smtClean="0">
                <a:latin typeface="+mn-lt"/>
              </a:rPr>
              <a:t>  An </a:t>
            </a:r>
            <a:r>
              <a:rPr lang="en-GB" b="1" dirty="0" err="1" smtClean="0">
                <a:latin typeface="+mn-lt"/>
              </a:rPr>
              <a:t>Roinn</a:t>
            </a:r>
            <a:r>
              <a:rPr lang="en-GB" b="1" dirty="0" smtClean="0">
                <a:latin typeface="+mn-lt"/>
              </a:rPr>
              <a:t> </a:t>
            </a:r>
            <a:r>
              <a:rPr lang="en-GB" b="1" dirty="0" err="1" smtClean="0">
                <a:latin typeface="+mn-lt"/>
              </a:rPr>
              <a:t>Tithíochta</a:t>
            </a:r>
            <a:r>
              <a:rPr lang="en-GB" b="1" dirty="0" smtClean="0">
                <a:latin typeface="+mn-lt"/>
              </a:rPr>
              <a:t>,</a:t>
            </a:r>
            <a:r>
              <a:rPr lang="en-GB" b="1" baseline="0" dirty="0" smtClean="0">
                <a:latin typeface="+mn-lt"/>
              </a:rPr>
              <a:t> </a:t>
            </a:r>
            <a:r>
              <a:rPr lang="en-GB" b="1" dirty="0" err="1" smtClean="0">
                <a:latin typeface="+mn-lt"/>
              </a:rPr>
              <a:t>Pleanála</a:t>
            </a:r>
            <a:r>
              <a:rPr lang="en-GB" b="1" dirty="0" smtClean="0">
                <a:latin typeface="+mn-lt"/>
              </a:rPr>
              <a:t> </a:t>
            </a:r>
            <a:r>
              <a:rPr lang="en-GB" b="1" dirty="0" err="1" smtClean="0">
                <a:latin typeface="+mn-lt"/>
              </a:rPr>
              <a:t>agus</a:t>
            </a:r>
            <a:r>
              <a:rPr lang="en-GB" b="1" dirty="0" smtClean="0">
                <a:latin typeface="+mn-lt"/>
              </a:rPr>
              <a:t> </a:t>
            </a:r>
            <a:r>
              <a:rPr lang="en-GB" b="1" dirty="0" err="1" smtClean="0">
                <a:latin typeface="+mn-lt"/>
              </a:rPr>
              <a:t>Rialtais</a:t>
            </a:r>
            <a:r>
              <a:rPr lang="en-GB" b="1" dirty="0" smtClean="0">
                <a:latin typeface="+mn-lt"/>
              </a:rPr>
              <a:t> </a:t>
            </a:r>
            <a:r>
              <a:rPr lang="en-GB" b="1" dirty="0" err="1" smtClean="0">
                <a:latin typeface="+mn-lt"/>
              </a:rPr>
              <a:t>Áitiúil</a:t>
            </a:r>
            <a:r>
              <a:rPr lang="en-GB" b="1" dirty="0" smtClean="0">
                <a:latin typeface="+mn-lt"/>
              </a:rPr>
              <a:t> </a:t>
            </a:r>
            <a:r>
              <a:rPr lang="en-GB" dirty="0" smtClean="0">
                <a:latin typeface="+mn-lt"/>
              </a:rPr>
              <a:t>|</a:t>
            </a:r>
            <a:r>
              <a:rPr lang="en-GB" baseline="0" dirty="0" smtClean="0">
                <a:latin typeface="+mn-lt"/>
              </a:rPr>
              <a:t> </a:t>
            </a:r>
            <a:r>
              <a:rPr lang="en-GB" dirty="0" smtClean="0">
                <a:latin typeface="+mn-lt"/>
              </a:rPr>
              <a:t>Department of</a:t>
            </a:r>
            <a:r>
              <a:rPr lang="en-GB" baseline="0" dirty="0" smtClean="0">
                <a:latin typeface="+mn-lt"/>
              </a:rPr>
              <a:t> </a:t>
            </a:r>
            <a:r>
              <a:rPr lang="en-GB" dirty="0" smtClean="0">
                <a:latin typeface="+mn-lt"/>
              </a:rPr>
              <a:t>Housing,</a:t>
            </a:r>
            <a:r>
              <a:rPr lang="en-GB" baseline="0" dirty="0" smtClean="0">
                <a:latin typeface="+mn-lt"/>
              </a:rPr>
              <a:t> </a:t>
            </a:r>
            <a:r>
              <a:rPr lang="en-GB" dirty="0" smtClean="0">
                <a:latin typeface="+mn-lt"/>
              </a:rPr>
              <a:t>Planning and Local Government</a:t>
            </a:r>
            <a:endParaRPr dirty="0">
              <a:latin typeface="+mn-lt"/>
            </a:endParaRPr>
          </a:p>
        </p:txBody>
      </p:sp>
    </p:spTree>
    <p:extLst>
      <p:ext uri="{BB962C8B-B14F-4D97-AF65-F5344CB8AC3E}">
        <p14:creationId xmlns:p14="http://schemas.microsoft.com/office/powerpoint/2010/main" val="1575678401"/>
      </p:ext>
    </p:extLst>
  </p:cSld>
  <p:clrMapOvr>
    <a:masterClrMapping/>
  </p:clrMapOvr>
  <p:transition spd="med"/>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with Harp)">
    <p:bg>
      <p:bgPr>
        <a:solidFill>
          <a:srgbClr val="FFFFFF"/>
        </a:solidFill>
        <a:effectLst/>
      </p:bgPr>
    </p:bg>
    <p:spTree>
      <p:nvGrpSpPr>
        <p:cNvPr id="1" name=""/>
        <p:cNvGrpSpPr/>
        <p:nvPr/>
      </p:nvGrpSpPr>
      <p:grpSpPr>
        <a:xfrm>
          <a:off x="0" y="0"/>
          <a:ext cx="0" cy="0"/>
          <a:chOff x="0" y="0"/>
          <a:chExt cx="0" cy="0"/>
        </a:xfrm>
      </p:grpSpPr>
      <p:sp>
        <p:nvSpPr>
          <p:cNvPr id="43"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rgbClr val="004D44"/>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smtClean="0"/>
              <a:t>Title Text</a:t>
            </a:r>
            <a:endParaRPr lang="en-US" sz="4800" spc="0" dirty="0">
              <a:latin typeface="+mn-lt"/>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10" name="Rialtas na hÉireann | Government of Ireland"/>
          <p:cNvSpPr txBox="1"/>
          <p:nvPr userDrawn="1"/>
        </p:nvSpPr>
        <p:spPr>
          <a:xfrm>
            <a:off x="1441447" y="12611805"/>
            <a:ext cx="11947181"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pPr/>
              <a:t>‹#›</a:t>
            </a:fld>
            <a:r>
              <a:rPr lang="en-GB" b="1" dirty="0" smtClean="0">
                <a:latin typeface="+mn-lt"/>
              </a:rPr>
              <a:t>  An </a:t>
            </a:r>
            <a:r>
              <a:rPr lang="en-GB" b="1" dirty="0" err="1" smtClean="0">
                <a:latin typeface="+mn-lt"/>
              </a:rPr>
              <a:t>Roinn</a:t>
            </a:r>
            <a:r>
              <a:rPr lang="en-GB" b="1" dirty="0" smtClean="0">
                <a:latin typeface="+mn-lt"/>
              </a:rPr>
              <a:t> </a:t>
            </a:r>
            <a:r>
              <a:rPr lang="en-GB" b="1" dirty="0" err="1" smtClean="0">
                <a:latin typeface="+mn-lt"/>
              </a:rPr>
              <a:t>Tithíochta</a:t>
            </a:r>
            <a:r>
              <a:rPr lang="en-GB" b="1" dirty="0" smtClean="0">
                <a:latin typeface="+mn-lt"/>
              </a:rPr>
              <a:t>,</a:t>
            </a:r>
            <a:r>
              <a:rPr lang="en-GB" b="1" baseline="0" dirty="0" smtClean="0">
                <a:latin typeface="+mn-lt"/>
              </a:rPr>
              <a:t> </a:t>
            </a:r>
            <a:r>
              <a:rPr lang="en-GB" b="1" dirty="0" err="1" smtClean="0">
                <a:latin typeface="+mn-lt"/>
              </a:rPr>
              <a:t>Pleanála</a:t>
            </a:r>
            <a:r>
              <a:rPr lang="en-GB" b="1" dirty="0" smtClean="0">
                <a:latin typeface="+mn-lt"/>
              </a:rPr>
              <a:t> </a:t>
            </a:r>
            <a:r>
              <a:rPr lang="en-GB" b="1" dirty="0" err="1" smtClean="0">
                <a:latin typeface="+mn-lt"/>
              </a:rPr>
              <a:t>agus</a:t>
            </a:r>
            <a:r>
              <a:rPr lang="en-GB" b="1" dirty="0" smtClean="0">
                <a:latin typeface="+mn-lt"/>
              </a:rPr>
              <a:t> </a:t>
            </a:r>
            <a:r>
              <a:rPr lang="en-GB" b="1" dirty="0" err="1" smtClean="0">
                <a:latin typeface="+mn-lt"/>
              </a:rPr>
              <a:t>Rialtais</a:t>
            </a:r>
            <a:r>
              <a:rPr lang="en-GB" b="1" dirty="0" smtClean="0">
                <a:latin typeface="+mn-lt"/>
              </a:rPr>
              <a:t> </a:t>
            </a:r>
            <a:r>
              <a:rPr lang="en-GB" b="1" dirty="0" err="1" smtClean="0">
                <a:latin typeface="+mn-lt"/>
              </a:rPr>
              <a:t>Áitiúil</a:t>
            </a:r>
            <a:r>
              <a:rPr lang="en-GB" b="1" dirty="0" smtClean="0">
                <a:latin typeface="+mn-lt"/>
              </a:rPr>
              <a:t> </a:t>
            </a:r>
            <a:r>
              <a:rPr lang="en-GB" dirty="0" smtClean="0">
                <a:latin typeface="+mn-lt"/>
              </a:rPr>
              <a:t>|</a:t>
            </a:r>
            <a:r>
              <a:rPr lang="en-GB" baseline="0" dirty="0" smtClean="0">
                <a:latin typeface="+mn-lt"/>
              </a:rPr>
              <a:t> </a:t>
            </a:r>
            <a:r>
              <a:rPr lang="en-GB" dirty="0" smtClean="0">
                <a:latin typeface="+mn-lt"/>
              </a:rPr>
              <a:t>Department of</a:t>
            </a:r>
            <a:r>
              <a:rPr lang="en-GB" baseline="0" dirty="0" smtClean="0">
                <a:latin typeface="+mn-lt"/>
              </a:rPr>
              <a:t> </a:t>
            </a:r>
            <a:r>
              <a:rPr lang="en-GB" dirty="0" smtClean="0">
                <a:latin typeface="+mn-lt"/>
              </a:rPr>
              <a:t>Housing,</a:t>
            </a:r>
            <a:r>
              <a:rPr lang="en-GB" baseline="0" dirty="0" smtClean="0">
                <a:latin typeface="+mn-lt"/>
              </a:rPr>
              <a:t> </a:t>
            </a:r>
            <a:r>
              <a:rPr lang="en-GB" dirty="0" smtClean="0">
                <a:latin typeface="+mn-lt"/>
              </a:rPr>
              <a:t>Planning and Local Government</a:t>
            </a:r>
            <a:endParaRPr dirty="0">
              <a:latin typeface="+mn-lt"/>
            </a:endParaRPr>
          </a:p>
        </p:txBody>
      </p:sp>
    </p:spTree>
    <p:extLst>
      <p:ext uri="{BB962C8B-B14F-4D97-AF65-F5344CB8AC3E}">
        <p14:creationId xmlns:p14="http://schemas.microsoft.com/office/powerpoint/2010/main" val="2991863689"/>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mp; Subtitle - White">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403600" y="8089900"/>
            <a:ext cx="20980400" cy="5626100"/>
          </a:xfrm>
          <a:prstGeom prst="rect">
            <a:avLst/>
          </a:prstGeom>
        </p:spPr>
      </p:pic>
      <p:pic>
        <p:nvPicPr>
          <p:cNvPr id="6" name="Picture 5"/>
          <p:cNvPicPr>
            <a:picLocks noChangeAspect="1"/>
          </p:cNvPicPr>
          <p:nvPr userDrawn="1"/>
        </p:nvPicPr>
        <p:blipFill>
          <a:blip r:embed="rId3"/>
          <a:stretch>
            <a:fillRect/>
          </a:stretch>
        </p:blipFill>
        <p:spPr>
          <a:xfrm>
            <a:off x="0" y="10236200"/>
            <a:ext cx="13004800" cy="3479800"/>
          </a:xfrm>
          <a:prstGeom prst="rect">
            <a:avLst/>
          </a:prstGeom>
        </p:spPr>
      </p:pic>
      <p:sp>
        <p:nvSpPr>
          <p:cNvPr id="3" name="Title Text"/>
          <p:cNvSpPr txBox="1">
            <a:spLocks noGrp="1"/>
          </p:cNvSpPr>
          <p:nvPr>
            <p:ph type="title"/>
          </p:nvPr>
        </p:nvSpPr>
        <p:spPr>
          <a:xfrm>
            <a:off x="3708970" y="3814011"/>
            <a:ext cx="18897030" cy="5239142"/>
          </a:xfrm>
          <a:prstGeom prst="rect">
            <a:avLst/>
          </a:prstGeom>
        </p:spPr>
        <p:txBody>
          <a:bodyPr anchor="b">
            <a:normAutofit/>
          </a:bodyPr>
          <a:lstStyle>
            <a:lvl1pPr algn="l">
              <a:lnSpc>
                <a:spcPct val="80000"/>
              </a:lnSpc>
              <a:defRPr sz="16000" b="0" i="0" cap="none" spc="-272">
                <a:solidFill>
                  <a:srgbClr val="004D44"/>
                </a:solidFill>
                <a:latin typeface="+mn-lt"/>
                <a:ea typeface="Calibri Light" charset="0"/>
                <a:cs typeface="Calibri Light" charset="0"/>
                <a:sym typeface="Open Sans Light"/>
              </a:defRPr>
            </a:lvl1pPr>
          </a:lstStyle>
          <a:p>
            <a:r>
              <a:rPr lang="en-US" smtClean="0"/>
              <a:t>Click to edit Master title style</a:t>
            </a:r>
            <a:endParaRPr dirty="0"/>
          </a:p>
        </p:txBody>
      </p:sp>
      <p:sp>
        <p:nvSpPr>
          <p:cNvPr id="4" name="Body Level One…"/>
          <p:cNvSpPr txBox="1">
            <a:spLocks noGrp="1"/>
          </p:cNvSpPr>
          <p:nvPr>
            <p:ph type="body" sz="quarter" idx="1"/>
          </p:nvPr>
        </p:nvSpPr>
        <p:spPr>
          <a:xfrm>
            <a:off x="3708970" y="9482323"/>
            <a:ext cx="18897030" cy="3006800"/>
          </a:xfrm>
          <a:prstGeom prst="rect">
            <a:avLst/>
          </a:prstGeom>
        </p:spPr>
        <p:txBody>
          <a:bodyPr/>
          <a:lstStyle>
            <a:lvl1pPr algn="l">
              <a:lnSpc>
                <a:spcPct val="120000"/>
              </a:lnSpc>
              <a:buClr>
                <a:srgbClr val="A39161"/>
              </a:buClr>
              <a:defRPr sz="3200" b="0" i="0" spc="0">
                <a:solidFill>
                  <a:srgbClr val="A39161"/>
                </a:solidFill>
                <a:latin typeface="+mn-lt"/>
                <a:ea typeface="Calibri Light" charset="0"/>
                <a:cs typeface="Calibri Light" charset="0"/>
              </a:defRPr>
            </a:lvl1pPr>
            <a:lvl2pPr indent="0" algn="l">
              <a:lnSpc>
                <a:spcPct val="120000"/>
              </a:lnSpc>
              <a:buClr>
                <a:srgbClr val="A39161"/>
              </a:buClr>
              <a:defRPr sz="3200" b="0" spc="0">
                <a:solidFill>
                  <a:srgbClr val="A39161"/>
                </a:solidFill>
                <a:latin typeface="+mn-lt"/>
                <a:ea typeface="Calibri" charset="0"/>
                <a:cs typeface="Calibri" charset="0"/>
                <a:sym typeface="Georgia"/>
              </a:defRPr>
            </a:lvl2pPr>
            <a:lvl3pPr algn="l">
              <a:lnSpc>
                <a:spcPct val="120000"/>
              </a:lnSpc>
              <a:buClr>
                <a:srgbClr val="A39161"/>
              </a:buClr>
              <a:defRPr sz="2400" b="0" i="1" spc="0">
                <a:solidFill>
                  <a:srgbClr val="A39161"/>
                </a:solidFill>
                <a:latin typeface="+mn-lt"/>
                <a:ea typeface="Calibri Light" charset="0"/>
                <a:cs typeface="Calibri Light" charset="0"/>
              </a:defRPr>
            </a:lvl3pPr>
            <a:lvl4pPr algn="l">
              <a:lnSpc>
                <a:spcPct val="120000"/>
              </a:lnSpc>
              <a:buClr>
                <a:srgbClr val="A39161"/>
              </a:buClr>
              <a:defRPr sz="2400" spc="0">
                <a:solidFill>
                  <a:srgbClr val="A39161"/>
                </a:solidFill>
                <a:latin typeface="+mn-lt"/>
                <a:ea typeface="Georgia"/>
                <a:cs typeface="Georgia"/>
                <a:sym typeface="Georgia"/>
              </a:defRPr>
            </a:lvl4pPr>
            <a:lvl5pPr algn="l">
              <a:lnSpc>
                <a:spcPct val="120000"/>
              </a:lnSpc>
              <a:buClr>
                <a:srgbClr val="A39161"/>
              </a:buClr>
              <a:defRPr sz="2400" b="0" i="1" spc="0">
                <a:solidFill>
                  <a:srgbClr val="A39161"/>
                </a:solidFill>
                <a:latin typeface="+mn-lt"/>
                <a:ea typeface="Calibri Light" charset="0"/>
                <a:cs typeface="Calibri Light"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pic>
        <p:nvPicPr>
          <p:cNvPr id="2050" name="Picture 2" descr="Government of Ireland Standard_Colou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02104" y="1139190"/>
            <a:ext cx="665321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1482500"/>
      </p:ext>
    </p:extLst>
  </p:cSld>
  <p:clrMapOvr>
    <a:masterClrMapping/>
  </p:clrMapOvr>
  <p:transition spd="med"/>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xt &amp; Image">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946150"/>
            <a:ext cx="19325056" cy="2286000"/>
          </a:xfrm>
          <a:prstGeom prst="rect">
            <a:avLst/>
          </a:prstGeom>
        </p:spPr>
        <p:txBody>
          <a:bodyPr anchor="t">
            <a:normAutofit/>
          </a:bodyPr>
          <a:lstStyle>
            <a:lvl1pPr algn="l">
              <a:lnSpc>
                <a:spcPct val="80000"/>
              </a:lnSpc>
              <a:defRPr sz="9600" b="1" cap="none" spc="-180" baseline="0">
                <a:solidFill>
                  <a:srgbClr val="004E46"/>
                </a:solidFill>
                <a:latin typeface="+mn-lt"/>
                <a:ea typeface="Calibri" charset="0"/>
                <a:cs typeface="Calibri" charset="0"/>
              </a:defRPr>
            </a:lvl1pPr>
          </a:lstStyle>
          <a:p>
            <a:r>
              <a:rPr lang="en-US" dirty="0" smtClean="0"/>
              <a:t>Title Text</a:t>
            </a:r>
            <a:endParaRPr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6" name="Picture Placeholder 5"/>
          <p:cNvSpPr>
            <a:spLocks noGrp="1"/>
          </p:cNvSpPr>
          <p:nvPr>
            <p:ph type="pic" sz="quarter" idx="10"/>
          </p:nvPr>
        </p:nvSpPr>
        <p:spPr>
          <a:xfrm>
            <a:off x="12007850" y="3556000"/>
            <a:ext cx="11233150" cy="8644021"/>
          </a:xfrm>
          <a:prstGeom prst="rect">
            <a:avLst/>
          </a:prstGeom>
        </p:spPr>
        <p:txBody>
          <a:bodyPr/>
          <a:lstStyle>
            <a:lvl1pPr>
              <a:defRPr sz="6000">
                <a:latin typeface="+mn-lt"/>
              </a:defRPr>
            </a:lvl1pPr>
          </a:lstStyle>
          <a:p>
            <a:r>
              <a:rPr lang="en-US" smtClean="0"/>
              <a:t>Click icon to add picture</a:t>
            </a:r>
            <a:endParaRPr lang="en-US" dirty="0"/>
          </a:p>
        </p:txBody>
      </p:sp>
      <p:sp>
        <p:nvSpPr>
          <p:cNvPr id="8" name="Text Placeholder 4"/>
          <p:cNvSpPr>
            <a:spLocks noGrp="1"/>
          </p:cNvSpPr>
          <p:nvPr>
            <p:ph type="body" sz="quarter" idx="12"/>
          </p:nvPr>
        </p:nvSpPr>
        <p:spPr>
          <a:xfrm>
            <a:off x="1462298" y="3555999"/>
            <a:ext cx="9856787" cy="8644021"/>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ialtas na hÉireann | Government of Ireland"/>
          <p:cNvSpPr txBox="1"/>
          <p:nvPr userDrawn="1"/>
        </p:nvSpPr>
        <p:spPr>
          <a:xfrm>
            <a:off x="1441447" y="12611805"/>
            <a:ext cx="11947181"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pPr/>
              <a:t>‹#›</a:t>
            </a:fld>
            <a:r>
              <a:rPr lang="en-GB" b="1" dirty="0" smtClean="0">
                <a:latin typeface="+mn-lt"/>
              </a:rPr>
              <a:t>  An </a:t>
            </a:r>
            <a:r>
              <a:rPr lang="en-GB" b="1" dirty="0" err="1" smtClean="0">
                <a:latin typeface="+mn-lt"/>
              </a:rPr>
              <a:t>Roinn</a:t>
            </a:r>
            <a:r>
              <a:rPr lang="en-GB" b="1" dirty="0" smtClean="0">
                <a:latin typeface="+mn-lt"/>
              </a:rPr>
              <a:t> </a:t>
            </a:r>
            <a:r>
              <a:rPr lang="en-GB" b="1" dirty="0" err="1" smtClean="0">
                <a:latin typeface="+mn-lt"/>
              </a:rPr>
              <a:t>Tithíochta</a:t>
            </a:r>
            <a:r>
              <a:rPr lang="en-GB" b="1" dirty="0" smtClean="0">
                <a:latin typeface="+mn-lt"/>
              </a:rPr>
              <a:t>,</a:t>
            </a:r>
            <a:r>
              <a:rPr lang="en-GB" b="1" baseline="0" dirty="0" smtClean="0">
                <a:latin typeface="+mn-lt"/>
              </a:rPr>
              <a:t> </a:t>
            </a:r>
            <a:r>
              <a:rPr lang="en-GB" b="1" dirty="0" err="1" smtClean="0">
                <a:latin typeface="+mn-lt"/>
              </a:rPr>
              <a:t>Pleanála</a:t>
            </a:r>
            <a:r>
              <a:rPr lang="en-GB" b="1" dirty="0" smtClean="0">
                <a:latin typeface="+mn-lt"/>
              </a:rPr>
              <a:t> </a:t>
            </a:r>
            <a:r>
              <a:rPr lang="en-GB" b="1" dirty="0" err="1" smtClean="0">
                <a:latin typeface="+mn-lt"/>
              </a:rPr>
              <a:t>agus</a:t>
            </a:r>
            <a:r>
              <a:rPr lang="en-GB" b="1" dirty="0" smtClean="0">
                <a:latin typeface="+mn-lt"/>
              </a:rPr>
              <a:t> </a:t>
            </a:r>
            <a:r>
              <a:rPr lang="en-GB" b="1" dirty="0" err="1" smtClean="0">
                <a:latin typeface="+mn-lt"/>
              </a:rPr>
              <a:t>Rialtais</a:t>
            </a:r>
            <a:r>
              <a:rPr lang="en-GB" b="1" dirty="0" smtClean="0">
                <a:latin typeface="+mn-lt"/>
              </a:rPr>
              <a:t> </a:t>
            </a:r>
            <a:r>
              <a:rPr lang="en-GB" b="1" dirty="0" err="1" smtClean="0">
                <a:latin typeface="+mn-lt"/>
              </a:rPr>
              <a:t>Áitiúil</a:t>
            </a:r>
            <a:r>
              <a:rPr lang="en-GB" b="1" dirty="0" smtClean="0">
                <a:latin typeface="+mn-lt"/>
              </a:rPr>
              <a:t> </a:t>
            </a:r>
            <a:r>
              <a:rPr lang="en-GB" dirty="0" smtClean="0">
                <a:latin typeface="+mn-lt"/>
              </a:rPr>
              <a:t>|</a:t>
            </a:r>
            <a:r>
              <a:rPr lang="en-GB" baseline="0" dirty="0" smtClean="0">
                <a:latin typeface="+mn-lt"/>
              </a:rPr>
              <a:t> </a:t>
            </a:r>
            <a:r>
              <a:rPr lang="en-GB" dirty="0" smtClean="0">
                <a:latin typeface="+mn-lt"/>
              </a:rPr>
              <a:t>Department of</a:t>
            </a:r>
            <a:r>
              <a:rPr lang="en-GB" baseline="0" dirty="0" smtClean="0">
                <a:latin typeface="+mn-lt"/>
              </a:rPr>
              <a:t> </a:t>
            </a:r>
            <a:r>
              <a:rPr lang="en-GB" dirty="0" smtClean="0">
                <a:latin typeface="+mn-lt"/>
              </a:rPr>
              <a:t>Housing,</a:t>
            </a:r>
            <a:r>
              <a:rPr lang="en-GB" baseline="0" dirty="0" smtClean="0">
                <a:latin typeface="+mn-lt"/>
              </a:rPr>
              <a:t> </a:t>
            </a:r>
            <a:r>
              <a:rPr lang="en-GB" dirty="0" smtClean="0">
                <a:latin typeface="+mn-lt"/>
              </a:rPr>
              <a:t>Planning and Local Government</a:t>
            </a:r>
            <a:endParaRPr dirty="0">
              <a:latin typeface="+mn-lt"/>
            </a:endParaRPr>
          </a:p>
        </p:txBody>
      </p:sp>
    </p:spTree>
    <p:extLst>
      <p:ext uri="{BB962C8B-B14F-4D97-AF65-F5344CB8AC3E}">
        <p14:creationId xmlns:p14="http://schemas.microsoft.com/office/powerpoint/2010/main" val="2501342468"/>
      </p:ext>
    </p:extLst>
  </p:cSld>
  <p:clrMapOvr>
    <a:masterClrMapping/>
  </p:clrMapOvr>
  <p:transition spd="med"/>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xt &amp; Image (Alt)">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2157112"/>
            <a:ext cx="9877339" cy="2901242"/>
          </a:xfrm>
          <a:prstGeom prst="rect">
            <a:avLst/>
          </a:prstGeom>
        </p:spPr>
        <p:txBody>
          <a:bodyPr anchor="t">
            <a:normAutofit/>
          </a:bodyPr>
          <a:lstStyle>
            <a:lvl1pPr algn="l">
              <a:lnSpc>
                <a:spcPct val="80000"/>
              </a:lnSpc>
              <a:defRPr sz="7000" b="1" cap="none" spc="0">
                <a:solidFill>
                  <a:srgbClr val="004E46"/>
                </a:solidFill>
                <a:latin typeface="+mn-lt"/>
                <a:ea typeface="Calibri" charset="0"/>
                <a:cs typeface="Calibri" charset="0"/>
              </a:defRPr>
            </a:lvl1pPr>
          </a:lstStyle>
          <a:p>
            <a:r>
              <a:rPr lang="en-US" dirty="0" smtClean="0"/>
              <a:t>Title Text</a:t>
            </a:r>
            <a:endParaRPr dirty="0"/>
          </a:p>
        </p:txBody>
      </p:sp>
      <p:sp>
        <p:nvSpPr>
          <p:cNvPr id="6" name="Picture Placeholder 5"/>
          <p:cNvSpPr>
            <a:spLocks noGrp="1"/>
          </p:cNvSpPr>
          <p:nvPr>
            <p:ph type="pic" sz="quarter" idx="10"/>
          </p:nvPr>
        </p:nvSpPr>
        <p:spPr>
          <a:xfrm>
            <a:off x="12007850" y="835377"/>
            <a:ext cx="11642982" cy="11397898"/>
          </a:xfrm>
          <a:prstGeom prst="rect">
            <a:avLst/>
          </a:prstGeom>
        </p:spPr>
        <p:txBody>
          <a:bodyPr/>
          <a:lstStyle>
            <a:lvl1pPr>
              <a:defRPr sz="6000">
                <a:latin typeface="+mn-lt"/>
              </a:defRPr>
            </a:lvl1pPr>
          </a:lstStyle>
          <a:p>
            <a:r>
              <a:rPr lang="en-US" smtClean="0"/>
              <a:t>Click icon to add picture</a:t>
            </a:r>
            <a:endParaRPr lang="en-US" dirty="0"/>
          </a:p>
        </p:txBody>
      </p:sp>
      <p:sp>
        <p:nvSpPr>
          <p:cNvPr id="3" name="Text Placeholder 2"/>
          <p:cNvSpPr>
            <a:spLocks noGrp="1"/>
          </p:cNvSpPr>
          <p:nvPr>
            <p:ph type="body" sz="quarter" idx="11"/>
          </p:nvPr>
        </p:nvSpPr>
        <p:spPr>
          <a:xfrm>
            <a:off x="1441450" y="946150"/>
            <a:ext cx="9877258" cy="808509"/>
          </a:xfrm>
          <a:prstGeom prst="rect">
            <a:avLst/>
          </a:prstGeom>
        </p:spPr>
        <p:txBody>
          <a:bodyPr/>
          <a:lstStyle>
            <a:lvl1pPr algn="l">
              <a:defRPr sz="3500" b="1">
                <a:solidFill>
                  <a:srgbClr val="B3B6A7"/>
                </a:solidFill>
                <a:latin typeface="+mn-lt"/>
              </a:defRPr>
            </a:lvl1pPr>
            <a:lvl2pPr algn="l">
              <a:defRPr sz="3500" b="1">
                <a:latin typeface="+mn-lt"/>
              </a:defRPr>
            </a:lvl2pPr>
            <a:lvl3pPr algn="l">
              <a:defRPr sz="3500" b="1">
                <a:latin typeface="+mn-lt"/>
              </a:defRPr>
            </a:lvl3pPr>
            <a:lvl4pPr algn="l">
              <a:defRPr sz="3500" b="1">
                <a:latin typeface="+mn-lt"/>
              </a:defRPr>
            </a:lvl4pPr>
            <a:lvl5pPr algn="l">
              <a:defRPr sz="3500" b="1">
                <a:latin typeface="+mn-lt"/>
              </a:defRPr>
            </a:lvl5pPr>
          </a:lstStyle>
          <a:p>
            <a:pPr lvl="0"/>
            <a:r>
              <a:rPr lang="en-US" smtClean="0"/>
              <a:t>Edit Master text styles</a:t>
            </a:r>
          </a:p>
        </p:txBody>
      </p:sp>
      <p:sp>
        <p:nvSpPr>
          <p:cNvPr id="5" name="Text Placeholder 4"/>
          <p:cNvSpPr>
            <a:spLocks noGrp="1"/>
          </p:cNvSpPr>
          <p:nvPr>
            <p:ph type="body" sz="quarter" idx="12"/>
          </p:nvPr>
        </p:nvSpPr>
        <p:spPr>
          <a:xfrm>
            <a:off x="1462088" y="5362575"/>
            <a:ext cx="9856787" cy="6870700"/>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ialtas na hÉireann | Government of Ireland"/>
          <p:cNvSpPr txBox="1"/>
          <p:nvPr userDrawn="1"/>
        </p:nvSpPr>
        <p:spPr>
          <a:xfrm>
            <a:off x="1441447" y="12611805"/>
            <a:ext cx="11947181"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pPr/>
              <a:t>‹#›</a:t>
            </a:fld>
            <a:r>
              <a:rPr lang="en-GB" b="1" dirty="0" smtClean="0">
                <a:latin typeface="+mn-lt"/>
              </a:rPr>
              <a:t>  An </a:t>
            </a:r>
            <a:r>
              <a:rPr lang="en-GB" b="1" dirty="0" err="1" smtClean="0">
                <a:latin typeface="+mn-lt"/>
              </a:rPr>
              <a:t>Roinn</a:t>
            </a:r>
            <a:r>
              <a:rPr lang="en-GB" b="1" dirty="0" smtClean="0">
                <a:latin typeface="+mn-lt"/>
              </a:rPr>
              <a:t> </a:t>
            </a:r>
            <a:r>
              <a:rPr lang="en-GB" b="1" dirty="0" err="1" smtClean="0">
                <a:latin typeface="+mn-lt"/>
              </a:rPr>
              <a:t>Tithíochta</a:t>
            </a:r>
            <a:r>
              <a:rPr lang="en-GB" b="1" dirty="0" smtClean="0">
                <a:latin typeface="+mn-lt"/>
              </a:rPr>
              <a:t>,</a:t>
            </a:r>
            <a:r>
              <a:rPr lang="en-GB" b="1" baseline="0" dirty="0" smtClean="0">
                <a:latin typeface="+mn-lt"/>
              </a:rPr>
              <a:t> </a:t>
            </a:r>
            <a:r>
              <a:rPr lang="en-GB" b="1" dirty="0" err="1" smtClean="0">
                <a:latin typeface="+mn-lt"/>
              </a:rPr>
              <a:t>Pleanála</a:t>
            </a:r>
            <a:r>
              <a:rPr lang="en-GB" b="1" dirty="0" smtClean="0">
                <a:latin typeface="+mn-lt"/>
              </a:rPr>
              <a:t> </a:t>
            </a:r>
            <a:r>
              <a:rPr lang="en-GB" b="1" dirty="0" err="1" smtClean="0">
                <a:latin typeface="+mn-lt"/>
              </a:rPr>
              <a:t>agus</a:t>
            </a:r>
            <a:r>
              <a:rPr lang="en-GB" b="1" dirty="0" smtClean="0">
                <a:latin typeface="+mn-lt"/>
              </a:rPr>
              <a:t> </a:t>
            </a:r>
            <a:r>
              <a:rPr lang="en-GB" b="1" dirty="0" err="1" smtClean="0">
                <a:latin typeface="+mn-lt"/>
              </a:rPr>
              <a:t>Rialtais</a:t>
            </a:r>
            <a:r>
              <a:rPr lang="en-GB" b="1" dirty="0" smtClean="0">
                <a:latin typeface="+mn-lt"/>
              </a:rPr>
              <a:t> </a:t>
            </a:r>
            <a:r>
              <a:rPr lang="en-GB" b="1" dirty="0" err="1" smtClean="0">
                <a:latin typeface="+mn-lt"/>
              </a:rPr>
              <a:t>Áitiúil</a:t>
            </a:r>
            <a:r>
              <a:rPr lang="en-GB" b="1" dirty="0" smtClean="0">
                <a:latin typeface="+mn-lt"/>
              </a:rPr>
              <a:t> </a:t>
            </a:r>
            <a:r>
              <a:rPr lang="en-GB" dirty="0" smtClean="0">
                <a:latin typeface="+mn-lt"/>
              </a:rPr>
              <a:t>|</a:t>
            </a:r>
            <a:r>
              <a:rPr lang="en-GB" baseline="0" dirty="0" smtClean="0">
                <a:latin typeface="+mn-lt"/>
              </a:rPr>
              <a:t> </a:t>
            </a:r>
            <a:r>
              <a:rPr lang="en-GB" dirty="0" smtClean="0">
                <a:latin typeface="+mn-lt"/>
              </a:rPr>
              <a:t>Department of</a:t>
            </a:r>
            <a:r>
              <a:rPr lang="en-GB" baseline="0" dirty="0" smtClean="0">
                <a:latin typeface="+mn-lt"/>
              </a:rPr>
              <a:t> </a:t>
            </a:r>
            <a:r>
              <a:rPr lang="en-GB" dirty="0" smtClean="0">
                <a:latin typeface="+mn-lt"/>
              </a:rPr>
              <a:t>Housing,</a:t>
            </a:r>
            <a:r>
              <a:rPr lang="en-GB" baseline="0" dirty="0" smtClean="0">
                <a:latin typeface="+mn-lt"/>
              </a:rPr>
              <a:t> </a:t>
            </a:r>
            <a:r>
              <a:rPr lang="en-GB" dirty="0" smtClean="0">
                <a:latin typeface="+mn-lt"/>
              </a:rPr>
              <a:t>Planning and Local Government</a:t>
            </a:r>
            <a:endParaRPr dirty="0">
              <a:latin typeface="+mn-lt"/>
            </a:endParaRPr>
          </a:p>
        </p:txBody>
      </p:sp>
    </p:spTree>
    <p:extLst>
      <p:ext uri="{BB962C8B-B14F-4D97-AF65-F5344CB8AC3E}">
        <p14:creationId xmlns:p14="http://schemas.microsoft.com/office/powerpoint/2010/main" val="78241020"/>
      </p:ext>
    </p:extLst>
  </p:cSld>
  <p:clrMapOvr>
    <a:masterClrMapping/>
  </p:clrMapOvr>
  <p:transition spd="med"/>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xt &amp; Multiple Images">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946150"/>
            <a:ext cx="19325056" cy="2286000"/>
          </a:xfrm>
          <a:prstGeom prst="rect">
            <a:avLst/>
          </a:prstGeom>
        </p:spPr>
        <p:txBody>
          <a:bodyPr anchor="t">
            <a:normAutofit/>
          </a:bodyPr>
          <a:lstStyle>
            <a:lvl1pPr algn="l">
              <a:lnSpc>
                <a:spcPct val="80000"/>
              </a:lnSpc>
              <a:defRPr sz="9600" b="1" cap="none" spc="-180" baseline="0">
                <a:solidFill>
                  <a:srgbClr val="004E46"/>
                </a:solidFill>
                <a:latin typeface="+mn-lt"/>
                <a:ea typeface="Calibri" charset="0"/>
                <a:cs typeface="Calibri" charset="0"/>
              </a:defRPr>
            </a:lvl1pPr>
          </a:lstStyle>
          <a:p>
            <a:r>
              <a:rPr lang="en-US" dirty="0" smtClean="0"/>
              <a:t>Title Text</a:t>
            </a:r>
            <a:endParaRPr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6" name="Picture Placeholder 5"/>
          <p:cNvSpPr>
            <a:spLocks noGrp="1"/>
          </p:cNvSpPr>
          <p:nvPr>
            <p:ph type="pic" sz="quarter" idx="10"/>
          </p:nvPr>
        </p:nvSpPr>
        <p:spPr>
          <a:xfrm>
            <a:off x="12007850" y="3555998"/>
            <a:ext cx="11233150" cy="4231643"/>
          </a:xfrm>
          <a:prstGeom prst="rect">
            <a:avLst/>
          </a:prstGeom>
        </p:spPr>
        <p:txBody>
          <a:bodyPr/>
          <a:lstStyle>
            <a:lvl1pPr>
              <a:defRPr sz="6000">
                <a:latin typeface="+mn-lt"/>
              </a:defRPr>
            </a:lvl1pPr>
          </a:lstStyle>
          <a:p>
            <a:r>
              <a:rPr lang="en-US" smtClean="0"/>
              <a:t>Click icon to add picture</a:t>
            </a:r>
            <a:endParaRPr lang="en-US" dirty="0"/>
          </a:p>
        </p:txBody>
      </p:sp>
      <p:sp>
        <p:nvSpPr>
          <p:cNvPr id="8" name="Picture Placeholder 5"/>
          <p:cNvSpPr>
            <a:spLocks noGrp="1"/>
          </p:cNvSpPr>
          <p:nvPr>
            <p:ph type="pic" sz="quarter" idx="11"/>
          </p:nvPr>
        </p:nvSpPr>
        <p:spPr>
          <a:xfrm>
            <a:off x="12007849" y="8060021"/>
            <a:ext cx="5472000" cy="4140000"/>
          </a:xfrm>
          <a:prstGeom prst="rect">
            <a:avLst/>
          </a:prstGeom>
        </p:spPr>
        <p:txBody>
          <a:bodyPr/>
          <a:lstStyle>
            <a:lvl1pPr>
              <a:defRPr sz="6000">
                <a:latin typeface="+mn-lt"/>
              </a:defRPr>
            </a:lvl1pPr>
          </a:lstStyle>
          <a:p>
            <a:r>
              <a:rPr lang="en-US" smtClean="0"/>
              <a:t>Click icon to add picture</a:t>
            </a:r>
            <a:endParaRPr lang="en-US" dirty="0"/>
          </a:p>
        </p:txBody>
      </p:sp>
      <p:sp>
        <p:nvSpPr>
          <p:cNvPr id="9" name="Picture Placeholder 5"/>
          <p:cNvSpPr>
            <a:spLocks noGrp="1"/>
          </p:cNvSpPr>
          <p:nvPr>
            <p:ph type="pic" sz="quarter" idx="12"/>
          </p:nvPr>
        </p:nvSpPr>
        <p:spPr>
          <a:xfrm>
            <a:off x="17769000" y="8060021"/>
            <a:ext cx="5472000" cy="4140000"/>
          </a:xfrm>
          <a:prstGeom prst="rect">
            <a:avLst/>
          </a:prstGeom>
        </p:spPr>
        <p:txBody>
          <a:bodyPr/>
          <a:lstStyle>
            <a:lvl1pPr>
              <a:defRPr sz="6000">
                <a:latin typeface="+mn-lt"/>
              </a:defRPr>
            </a:lvl1pPr>
          </a:lstStyle>
          <a:p>
            <a:r>
              <a:rPr lang="en-US" smtClean="0"/>
              <a:t>Click icon to add picture</a:t>
            </a:r>
            <a:endParaRPr lang="en-US" dirty="0"/>
          </a:p>
        </p:txBody>
      </p:sp>
      <p:sp>
        <p:nvSpPr>
          <p:cNvPr id="10" name="Text Placeholder 4"/>
          <p:cNvSpPr>
            <a:spLocks noGrp="1"/>
          </p:cNvSpPr>
          <p:nvPr>
            <p:ph type="body" sz="quarter" idx="13"/>
          </p:nvPr>
        </p:nvSpPr>
        <p:spPr>
          <a:xfrm>
            <a:off x="1441450" y="3555997"/>
            <a:ext cx="9856787" cy="8644023"/>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9204627"/>
      </p:ext>
    </p:extLst>
  </p:cSld>
  <p:clrMapOvr>
    <a:masterClrMapping/>
  </p:clrMapOvr>
  <p:transition spd="med"/>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reserve="1">
  <p:cSld name="Blank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55441"/>
      </p:ext>
    </p:extLst>
  </p:cSld>
  <p:clrMapOvr>
    <a:masterClrMapping/>
  </p:clrMapOvr>
  <p:transition spd="med"/>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 Whit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044481"/>
      </p:ext>
    </p:extLst>
  </p:cSld>
  <p:clrMapOvr>
    <a:masterClrMapping/>
  </p:clrMapOvr>
  <p:transition spd="med"/>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A1075-1D51-4388-8538-71A495D8EEFA}"/>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B9EF02A7-674C-45A6-9526-16C1D1F2936C}"/>
              </a:ext>
            </a:extLst>
          </p:cNvPr>
          <p:cNvSpPr>
            <a:spLocks noGrp="1"/>
          </p:cNvSpPr>
          <p:nvPr>
            <p:ph type="dt" sz="half" idx="10"/>
          </p:nvPr>
        </p:nvSpPr>
        <p:spPr/>
        <p:txBody>
          <a:bodyPr/>
          <a:lstStyle/>
          <a:p>
            <a:fld id="{2C6C75E5-65C1-4445-80FA-DAAAA60E9814}" type="datetimeFigureOut">
              <a:rPr lang="en-IE" smtClean="0"/>
              <a:t>30/08/2023</a:t>
            </a:fld>
            <a:endParaRPr lang="en-IE"/>
          </a:p>
        </p:txBody>
      </p:sp>
      <p:sp>
        <p:nvSpPr>
          <p:cNvPr id="4" name="Footer Placeholder 3">
            <a:extLst>
              <a:ext uri="{FF2B5EF4-FFF2-40B4-BE49-F238E27FC236}">
                <a16:creationId xmlns:a16="http://schemas.microsoft.com/office/drawing/2014/main" id="{F7911473-2829-4C45-ADEC-8A656B57ACE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0C97F5B-1097-413C-A849-B53B671CF5E5}"/>
              </a:ext>
            </a:extLst>
          </p:cNvPr>
          <p:cNvSpPr>
            <a:spLocks noGrp="1"/>
          </p:cNvSpPr>
          <p:nvPr>
            <p:ph type="sldNum" sz="quarter" idx="12"/>
          </p:nvPr>
        </p:nvSpPr>
        <p:spPr/>
        <p:txBody>
          <a:bodyPr/>
          <a:lstStyle/>
          <a:p>
            <a:fld id="{A48F066F-B2C5-4D08-A219-857B154CF064}" type="slidenum">
              <a:rPr lang="en-IE" smtClean="0"/>
              <a:t>‹#›</a:t>
            </a:fld>
            <a:endParaRPr lang="en-IE"/>
          </a:p>
        </p:txBody>
      </p:sp>
    </p:spTree>
    <p:extLst>
      <p:ext uri="{BB962C8B-B14F-4D97-AF65-F5344CB8AC3E}">
        <p14:creationId xmlns:p14="http://schemas.microsoft.com/office/powerpoint/2010/main" val="9816139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A1075-1D51-4388-8538-71A495D8EEFA}"/>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B9EF02A7-674C-45A6-9526-16C1D1F2936C}"/>
              </a:ext>
            </a:extLst>
          </p:cNvPr>
          <p:cNvSpPr>
            <a:spLocks noGrp="1"/>
          </p:cNvSpPr>
          <p:nvPr>
            <p:ph type="dt" sz="half" idx="10"/>
          </p:nvPr>
        </p:nvSpPr>
        <p:spPr/>
        <p:txBody>
          <a:bodyPr/>
          <a:lstStyle/>
          <a:p>
            <a:fld id="{2C6C75E5-65C1-4445-80FA-DAAAA60E9814}" type="datetimeFigureOut">
              <a:rPr lang="en-IE" smtClean="0"/>
              <a:t>30/08/2023</a:t>
            </a:fld>
            <a:endParaRPr lang="en-IE"/>
          </a:p>
        </p:txBody>
      </p:sp>
      <p:sp>
        <p:nvSpPr>
          <p:cNvPr id="4" name="Footer Placeholder 3">
            <a:extLst>
              <a:ext uri="{FF2B5EF4-FFF2-40B4-BE49-F238E27FC236}">
                <a16:creationId xmlns:a16="http://schemas.microsoft.com/office/drawing/2014/main" id="{F7911473-2829-4C45-ADEC-8A656B57ACE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0C97F5B-1097-413C-A849-B53B671CF5E5}"/>
              </a:ext>
            </a:extLst>
          </p:cNvPr>
          <p:cNvSpPr>
            <a:spLocks noGrp="1"/>
          </p:cNvSpPr>
          <p:nvPr>
            <p:ph type="sldNum" sz="quarter" idx="12"/>
          </p:nvPr>
        </p:nvSpPr>
        <p:spPr/>
        <p:txBody>
          <a:bodyPr/>
          <a:lstStyle/>
          <a:p>
            <a:fld id="{A48F066F-B2C5-4D08-A219-857B154CF064}" type="slidenum">
              <a:rPr lang="en-IE" smtClean="0"/>
              <a:t>‹#›</a:t>
            </a:fld>
            <a:endParaRPr lang="en-IE"/>
          </a:p>
        </p:txBody>
      </p:sp>
    </p:spTree>
    <p:extLst>
      <p:ext uri="{BB962C8B-B14F-4D97-AF65-F5344CB8AC3E}">
        <p14:creationId xmlns:p14="http://schemas.microsoft.com/office/powerpoint/2010/main" val="2504518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ext &amp; Multiple Images">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946150"/>
            <a:ext cx="19325056" cy="2286000"/>
          </a:xfrm>
          <a:prstGeom prst="rect">
            <a:avLst/>
          </a:prstGeom>
        </p:spPr>
        <p:txBody>
          <a:bodyPr anchor="t">
            <a:normAutofit/>
          </a:bodyPr>
          <a:lstStyle>
            <a:lvl1pPr algn="l">
              <a:lnSpc>
                <a:spcPct val="80000"/>
              </a:lnSpc>
              <a:defRPr sz="9600" b="1" cap="none" spc="-180" baseline="0">
                <a:solidFill>
                  <a:srgbClr val="004E46"/>
                </a:solidFill>
                <a:latin typeface="+mn-lt"/>
                <a:ea typeface="Calibri" charset="0"/>
                <a:cs typeface="Calibri" charset="0"/>
              </a:defRPr>
            </a:lvl1pPr>
          </a:lstStyle>
          <a:p>
            <a:r>
              <a:rPr lang="en-US" dirty="0"/>
              <a:t>Title Text</a:t>
            </a:r>
            <a:endParaRPr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6" name="Picture Placeholder 5"/>
          <p:cNvSpPr>
            <a:spLocks noGrp="1"/>
          </p:cNvSpPr>
          <p:nvPr>
            <p:ph type="pic" sz="quarter" idx="10"/>
          </p:nvPr>
        </p:nvSpPr>
        <p:spPr>
          <a:xfrm>
            <a:off x="12007850" y="3555998"/>
            <a:ext cx="11233150" cy="4231643"/>
          </a:xfrm>
          <a:prstGeom prst="rect">
            <a:avLst/>
          </a:prstGeom>
        </p:spPr>
        <p:txBody>
          <a:bodyPr/>
          <a:lstStyle>
            <a:lvl1pPr>
              <a:defRPr sz="6000">
                <a:latin typeface="+mn-lt"/>
              </a:defRPr>
            </a:lvl1pPr>
          </a:lstStyle>
          <a:p>
            <a:r>
              <a:rPr lang="en-US"/>
              <a:t>Click icon to add picture</a:t>
            </a:r>
            <a:endParaRPr lang="en-US" dirty="0"/>
          </a:p>
        </p:txBody>
      </p:sp>
      <p:sp>
        <p:nvSpPr>
          <p:cNvPr id="8" name="Picture Placeholder 5"/>
          <p:cNvSpPr>
            <a:spLocks noGrp="1"/>
          </p:cNvSpPr>
          <p:nvPr>
            <p:ph type="pic" sz="quarter" idx="11"/>
          </p:nvPr>
        </p:nvSpPr>
        <p:spPr>
          <a:xfrm>
            <a:off x="12007849" y="8060021"/>
            <a:ext cx="5472000" cy="4140000"/>
          </a:xfrm>
          <a:prstGeom prst="rect">
            <a:avLst/>
          </a:prstGeom>
        </p:spPr>
        <p:txBody>
          <a:bodyPr/>
          <a:lstStyle>
            <a:lvl1pPr>
              <a:defRPr sz="6000">
                <a:latin typeface="+mn-lt"/>
              </a:defRPr>
            </a:lvl1pPr>
          </a:lstStyle>
          <a:p>
            <a:r>
              <a:rPr lang="en-US"/>
              <a:t>Click icon to add picture</a:t>
            </a:r>
            <a:endParaRPr lang="en-US" dirty="0"/>
          </a:p>
        </p:txBody>
      </p:sp>
      <p:sp>
        <p:nvSpPr>
          <p:cNvPr id="9" name="Picture Placeholder 5"/>
          <p:cNvSpPr>
            <a:spLocks noGrp="1"/>
          </p:cNvSpPr>
          <p:nvPr>
            <p:ph type="pic" sz="quarter" idx="12"/>
          </p:nvPr>
        </p:nvSpPr>
        <p:spPr>
          <a:xfrm>
            <a:off x="17769000" y="8060021"/>
            <a:ext cx="5472000" cy="4140000"/>
          </a:xfrm>
          <a:prstGeom prst="rect">
            <a:avLst/>
          </a:prstGeom>
        </p:spPr>
        <p:txBody>
          <a:bodyPr/>
          <a:lstStyle>
            <a:lvl1pPr>
              <a:defRPr sz="6000">
                <a:latin typeface="+mn-lt"/>
              </a:defRPr>
            </a:lvl1pPr>
          </a:lstStyle>
          <a:p>
            <a:r>
              <a:rPr lang="en-US"/>
              <a:t>Click icon to add picture</a:t>
            </a:r>
            <a:endParaRPr lang="en-US" dirty="0"/>
          </a:p>
        </p:txBody>
      </p:sp>
      <p:sp>
        <p:nvSpPr>
          <p:cNvPr id="10" name="Text Placeholder 4"/>
          <p:cNvSpPr>
            <a:spLocks noGrp="1"/>
          </p:cNvSpPr>
          <p:nvPr>
            <p:ph type="body" sz="quarter" idx="13"/>
          </p:nvPr>
        </p:nvSpPr>
        <p:spPr>
          <a:xfrm>
            <a:off x="1441450" y="3555997"/>
            <a:ext cx="9856787" cy="8644023"/>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70348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Slide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3403600" y="8089900"/>
            <a:ext cx="20980400" cy="5626100"/>
          </a:xfrm>
          <a:prstGeom prst="rect">
            <a:avLst/>
          </a:prstGeom>
        </p:spPr>
      </p:pic>
      <p:pic>
        <p:nvPicPr>
          <p:cNvPr id="15" name="Picture 14"/>
          <p:cNvPicPr>
            <a:picLocks noChangeAspect="1"/>
          </p:cNvPicPr>
          <p:nvPr userDrawn="1"/>
        </p:nvPicPr>
        <p:blipFill>
          <a:blip r:embed="rId3"/>
          <a:stretch>
            <a:fillRect/>
          </a:stretch>
        </p:blipFill>
        <p:spPr>
          <a:xfrm>
            <a:off x="0" y="10236200"/>
            <a:ext cx="13004800" cy="3479800"/>
          </a:xfrm>
          <a:prstGeom prst="rect">
            <a:avLst/>
          </a:prstGeom>
        </p:spPr>
      </p:pic>
      <p:sp>
        <p:nvSpPr>
          <p:cNvPr id="13" name="Title Text"/>
          <p:cNvSpPr txBox="1">
            <a:spLocks noGrp="1"/>
          </p:cNvSpPr>
          <p:nvPr>
            <p:ph type="title"/>
          </p:nvPr>
        </p:nvSpPr>
        <p:spPr>
          <a:xfrm>
            <a:off x="5849708" y="4006515"/>
            <a:ext cx="16773590" cy="8145380"/>
          </a:xfrm>
          <a:prstGeom prst="rect">
            <a:avLst/>
          </a:prstGeom>
        </p:spPr>
        <p:txBody>
          <a:bodyPr anchor="t" anchorCtr="0"/>
          <a:lstStyle>
            <a:lvl1pPr algn="l">
              <a:lnSpc>
                <a:spcPct val="80000"/>
              </a:lnSpc>
              <a:defRPr sz="18000" b="0" i="0" cap="none" spc="-300">
                <a:solidFill>
                  <a:srgbClr val="FFFFFF"/>
                </a:solidFill>
                <a:latin typeface="+mn-lt"/>
                <a:ea typeface="Calibri Light" charset="0"/>
                <a:cs typeface="Calibri Light" charset="0"/>
                <a:sym typeface="Open Sans Light"/>
              </a:defRPr>
            </a:lvl1pPr>
          </a:lstStyle>
          <a:p>
            <a:r>
              <a:rPr lang="en-US" smtClean="0"/>
              <a:t>Click to edit Master title style</a:t>
            </a:r>
            <a:endParaRPr dirty="0"/>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10" name="Text Placeholder 9"/>
          <p:cNvSpPr>
            <a:spLocks noGrp="1"/>
          </p:cNvSpPr>
          <p:nvPr>
            <p:ph type="body" sz="quarter" idx="11" hasCustomPrompt="1"/>
          </p:nvPr>
        </p:nvSpPr>
        <p:spPr>
          <a:xfrm>
            <a:off x="5923850" y="1608755"/>
            <a:ext cx="15208950" cy="748365"/>
          </a:xfrm>
          <a:prstGeom prst="rect">
            <a:avLst/>
          </a:prstGeom>
        </p:spPr>
        <p:txBody>
          <a:bodyPr/>
          <a:lstStyle>
            <a:lvl1pPr algn="l">
              <a:defRPr sz="2800" b="0" i="0" spc="-10" baseline="0">
                <a:solidFill>
                  <a:schemeClr val="bg1"/>
                </a:solidFill>
                <a:latin typeface="+mn-lt"/>
                <a:ea typeface="Calibri Light" charset="0"/>
                <a:cs typeface="Calibri Light" charset="0"/>
              </a:defRPr>
            </a:lvl1pPr>
          </a:lstStyle>
          <a:p>
            <a:pPr marL="0" marR="0" lvl="0" indent="0" algn="l" defTabSz="825500" eaLnBrk="1" fontAlgn="auto" latinLnBrk="0" hangingPunct="1">
              <a:lnSpc>
                <a:spcPct val="110000"/>
              </a:lnSpc>
              <a:spcBef>
                <a:spcPts val="0"/>
              </a:spcBef>
              <a:spcAft>
                <a:spcPts val="0"/>
              </a:spcAft>
              <a:buClrTx/>
              <a:buSzTx/>
              <a:buFontTx/>
              <a:buNone/>
              <a:tabLst/>
              <a:defRPr/>
            </a:pPr>
            <a:r>
              <a:rPr lang="en-US" dirty="0" smtClean="0"/>
              <a:t>Running heading</a:t>
            </a:r>
            <a:endParaRPr lang="en-US" dirty="0"/>
          </a:p>
        </p:txBody>
      </p:sp>
      <p:sp>
        <p:nvSpPr>
          <p:cNvPr id="3" name="Text Placeholder 2"/>
          <p:cNvSpPr>
            <a:spLocks noGrp="1"/>
          </p:cNvSpPr>
          <p:nvPr>
            <p:ph type="body" sz="quarter" idx="12" hasCustomPrompt="1"/>
          </p:nvPr>
        </p:nvSpPr>
        <p:spPr>
          <a:xfrm>
            <a:off x="1155700" y="2706371"/>
            <a:ext cx="3708400" cy="9140724"/>
          </a:xfrm>
          <a:prstGeom prst="rect">
            <a:avLst/>
          </a:prstGeom>
        </p:spPr>
        <p:txBody>
          <a:bodyPr anchor="t"/>
          <a:lstStyle>
            <a:lvl1pPr>
              <a:defRPr sz="41000">
                <a:solidFill>
                  <a:srgbClr val="A39161"/>
                </a:solidFill>
                <a:latin typeface="+mn-lt"/>
              </a:defRPr>
            </a:lvl1pPr>
          </a:lstStyle>
          <a:p>
            <a:pPr lvl="0"/>
            <a:r>
              <a:rPr lang="en-US" dirty="0" smtClean="0"/>
              <a:t>#</a:t>
            </a:r>
            <a:endParaRPr lang="en-US" dirty="0"/>
          </a:p>
        </p:txBody>
      </p:sp>
      <p:sp>
        <p:nvSpPr>
          <p:cNvPr id="18" name="Rialtas na hÉireann | Government of Ireland"/>
          <p:cNvSpPr txBox="1"/>
          <p:nvPr userDrawn="1"/>
        </p:nvSpPr>
        <p:spPr>
          <a:xfrm>
            <a:off x="5923850" y="12611805"/>
            <a:ext cx="11947181"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r>
              <a:rPr lang="en-GB" b="1" dirty="0" smtClean="0">
                <a:solidFill>
                  <a:schemeClr val="bg1">
                    <a:alpha val="45000"/>
                  </a:schemeClr>
                </a:solidFill>
                <a:latin typeface="+mn-lt"/>
              </a:rPr>
              <a:t>An </a:t>
            </a:r>
            <a:r>
              <a:rPr lang="en-GB" b="1" dirty="0" err="1" smtClean="0">
                <a:solidFill>
                  <a:schemeClr val="bg1">
                    <a:alpha val="45000"/>
                  </a:schemeClr>
                </a:solidFill>
                <a:latin typeface="+mn-lt"/>
              </a:rPr>
              <a:t>Roinn</a:t>
            </a:r>
            <a:r>
              <a:rPr lang="en-GB" b="1" dirty="0" smtClean="0">
                <a:solidFill>
                  <a:schemeClr val="bg1">
                    <a:alpha val="45000"/>
                  </a:schemeClr>
                </a:solidFill>
                <a:latin typeface="+mn-lt"/>
              </a:rPr>
              <a:t> </a:t>
            </a:r>
            <a:r>
              <a:rPr lang="en-GB" b="1" dirty="0" err="1" smtClean="0">
                <a:solidFill>
                  <a:schemeClr val="bg1">
                    <a:alpha val="45000"/>
                  </a:schemeClr>
                </a:solidFill>
                <a:latin typeface="+mn-lt"/>
              </a:rPr>
              <a:t>Tithíochta</a:t>
            </a:r>
            <a:r>
              <a:rPr lang="en-GB" b="1" dirty="0" smtClean="0">
                <a:solidFill>
                  <a:schemeClr val="bg1">
                    <a:alpha val="45000"/>
                  </a:schemeClr>
                </a:solidFill>
                <a:latin typeface="+mn-lt"/>
              </a:rPr>
              <a:t>,</a:t>
            </a:r>
            <a:r>
              <a:rPr lang="en-GB" b="1" baseline="0" dirty="0" smtClean="0">
                <a:solidFill>
                  <a:schemeClr val="bg1">
                    <a:alpha val="45000"/>
                  </a:schemeClr>
                </a:solidFill>
                <a:latin typeface="+mn-lt"/>
              </a:rPr>
              <a:t> </a:t>
            </a:r>
            <a:r>
              <a:rPr lang="en-GB" b="1" dirty="0" err="1" smtClean="0">
                <a:solidFill>
                  <a:schemeClr val="bg1">
                    <a:alpha val="45000"/>
                  </a:schemeClr>
                </a:solidFill>
                <a:latin typeface="+mn-lt"/>
              </a:rPr>
              <a:t>Pleanála</a:t>
            </a:r>
            <a:r>
              <a:rPr lang="en-GB" b="1" dirty="0" smtClean="0">
                <a:solidFill>
                  <a:schemeClr val="bg1">
                    <a:alpha val="45000"/>
                  </a:schemeClr>
                </a:solidFill>
                <a:latin typeface="+mn-lt"/>
              </a:rPr>
              <a:t> </a:t>
            </a:r>
            <a:r>
              <a:rPr lang="en-GB" b="1" dirty="0" err="1" smtClean="0">
                <a:solidFill>
                  <a:schemeClr val="bg1">
                    <a:alpha val="45000"/>
                  </a:schemeClr>
                </a:solidFill>
                <a:latin typeface="+mn-lt"/>
              </a:rPr>
              <a:t>agus</a:t>
            </a:r>
            <a:r>
              <a:rPr lang="en-GB" b="1" dirty="0" smtClean="0">
                <a:solidFill>
                  <a:schemeClr val="bg1">
                    <a:alpha val="45000"/>
                  </a:schemeClr>
                </a:solidFill>
                <a:latin typeface="+mn-lt"/>
              </a:rPr>
              <a:t> </a:t>
            </a:r>
            <a:r>
              <a:rPr lang="en-GB" b="1" dirty="0" err="1" smtClean="0">
                <a:solidFill>
                  <a:schemeClr val="bg1">
                    <a:alpha val="45000"/>
                  </a:schemeClr>
                </a:solidFill>
                <a:latin typeface="+mn-lt"/>
              </a:rPr>
              <a:t>Rialtais</a:t>
            </a:r>
            <a:r>
              <a:rPr lang="en-GB" b="1" dirty="0" smtClean="0">
                <a:solidFill>
                  <a:schemeClr val="bg1">
                    <a:alpha val="45000"/>
                  </a:schemeClr>
                </a:solidFill>
                <a:latin typeface="+mn-lt"/>
              </a:rPr>
              <a:t> </a:t>
            </a:r>
            <a:r>
              <a:rPr lang="en-GB" b="1" dirty="0" err="1" smtClean="0">
                <a:solidFill>
                  <a:schemeClr val="bg1">
                    <a:alpha val="45000"/>
                  </a:schemeClr>
                </a:solidFill>
                <a:latin typeface="+mn-lt"/>
              </a:rPr>
              <a:t>Áitiúil</a:t>
            </a:r>
            <a:r>
              <a:rPr lang="en-GB" b="1" dirty="0" smtClean="0">
                <a:solidFill>
                  <a:schemeClr val="bg1">
                    <a:alpha val="45000"/>
                  </a:schemeClr>
                </a:solidFill>
                <a:latin typeface="+mn-lt"/>
              </a:rPr>
              <a:t> </a:t>
            </a:r>
            <a:r>
              <a:rPr lang="en-GB" dirty="0" smtClean="0">
                <a:solidFill>
                  <a:schemeClr val="bg1">
                    <a:alpha val="45000"/>
                  </a:schemeClr>
                </a:solidFill>
                <a:latin typeface="+mn-lt"/>
              </a:rPr>
              <a:t>|</a:t>
            </a:r>
            <a:r>
              <a:rPr lang="en-GB" baseline="0" dirty="0" smtClean="0">
                <a:solidFill>
                  <a:schemeClr val="bg1">
                    <a:alpha val="45000"/>
                  </a:schemeClr>
                </a:solidFill>
                <a:latin typeface="+mn-lt"/>
              </a:rPr>
              <a:t> </a:t>
            </a:r>
            <a:r>
              <a:rPr lang="en-GB" dirty="0" smtClean="0">
                <a:solidFill>
                  <a:schemeClr val="bg1">
                    <a:alpha val="45000"/>
                  </a:schemeClr>
                </a:solidFill>
                <a:latin typeface="+mn-lt"/>
              </a:rPr>
              <a:t>Department of</a:t>
            </a:r>
            <a:r>
              <a:rPr lang="en-GB" baseline="0" dirty="0" smtClean="0">
                <a:solidFill>
                  <a:schemeClr val="bg1">
                    <a:alpha val="45000"/>
                  </a:schemeClr>
                </a:solidFill>
                <a:latin typeface="+mn-lt"/>
              </a:rPr>
              <a:t> </a:t>
            </a:r>
            <a:r>
              <a:rPr lang="en-GB" dirty="0" smtClean="0">
                <a:solidFill>
                  <a:schemeClr val="bg1">
                    <a:alpha val="45000"/>
                  </a:schemeClr>
                </a:solidFill>
                <a:latin typeface="+mn-lt"/>
              </a:rPr>
              <a:t>Housing,</a:t>
            </a:r>
            <a:r>
              <a:rPr lang="en-GB" baseline="0" dirty="0" smtClean="0">
                <a:solidFill>
                  <a:schemeClr val="bg1">
                    <a:alpha val="45000"/>
                  </a:schemeClr>
                </a:solidFill>
                <a:latin typeface="+mn-lt"/>
              </a:rPr>
              <a:t> </a:t>
            </a:r>
            <a:r>
              <a:rPr lang="en-GB" dirty="0" smtClean="0">
                <a:solidFill>
                  <a:schemeClr val="bg1">
                    <a:alpha val="45000"/>
                  </a:schemeClr>
                </a:solidFill>
                <a:latin typeface="+mn-lt"/>
              </a:rPr>
              <a:t>Planning and Local Government</a:t>
            </a:r>
            <a:endParaRPr dirty="0">
              <a:solidFill>
                <a:schemeClr val="bg1">
                  <a:alpha val="45000"/>
                </a:schemeClr>
              </a:solidFill>
              <a:latin typeface="+mn-lt"/>
            </a:endParaRPr>
          </a:p>
        </p:txBody>
      </p:sp>
    </p:spTree>
    <p:extLst>
      <p:ext uri="{BB962C8B-B14F-4D97-AF65-F5344CB8AC3E}">
        <p14:creationId xmlns:p14="http://schemas.microsoft.com/office/powerpoint/2010/main" val="410520315"/>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Slide - Whit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3403600" y="8089900"/>
            <a:ext cx="20980400" cy="5626100"/>
          </a:xfrm>
          <a:prstGeom prst="rect">
            <a:avLst/>
          </a:prstGeom>
        </p:spPr>
      </p:pic>
      <p:pic>
        <p:nvPicPr>
          <p:cNvPr id="11" name="Picture 10"/>
          <p:cNvPicPr>
            <a:picLocks noChangeAspect="1"/>
          </p:cNvPicPr>
          <p:nvPr userDrawn="1"/>
        </p:nvPicPr>
        <p:blipFill>
          <a:blip r:embed="rId3"/>
          <a:stretch>
            <a:fillRect/>
          </a:stretch>
        </p:blipFill>
        <p:spPr>
          <a:xfrm>
            <a:off x="0" y="10236200"/>
            <a:ext cx="13004800" cy="3479800"/>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13" name="Title Text"/>
          <p:cNvSpPr txBox="1">
            <a:spLocks noGrp="1"/>
          </p:cNvSpPr>
          <p:nvPr>
            <p:ph type="title"/>
          </p:nvPr>
        </p:nvSpPr>
        <p:spPr>
          <a:xfrm>
            <a:off x="5849708" y="4006515"/>
            <a:ext cx="16773590" cy="8145380"/>
          </a:xfrm>
          <a:prstGeom prst="rect">
            <a:avLst/>
          </a:prstGeom>
        </p:spPr>
        <p:txBody>
          <a:bodyPr anchor="t" anchorCtr="0"/>
          <a:lstStyle>
            <a:lvl1pPr algn="l">
              <a:lnSpc>
                <a:spcPct val="80000"/>
              </a:lnSpc>
              <a:defRPr sz="18000" b="0" i="0" cap="none" spc="-300">
                <a:solidFill>
                  <a:srgbClr val="004D44"/>
                </a:solidFill>
                <a:latin typeface="+mn-lt"/>
                <a:ea typeface="Calibri Light" charset="0"/>
                <a:cs typeface="Calibri Light" charset="0"/>
                <a:sym typeface="Open Sans Light"/>
              </a:defRPr>
            </a:lvl1pPr>
          </a:lstStyle>
          <a:p>
            <a:r>
              <a:rPr lang="en-US" smtClean="0"/>
              <a:t>Click to edit Master title style</a:t>
            </a:r>
            <a:endParaRPr dirty="0"/>
          </a:p>
        </p:txBody>
      </p:sp>
      <p:sp>
        <p:nvSpPr>
          <p:cNvPr id="10" name="Text Placeholder 9"/>
          <p:cNvSpPr>
            <a:spLocks noGrp="1"/>
          </p:cNvSpPr>
          <p:nvPr>
            <p:ph type="body" sz="quarter" idx="11" hasCustomPrompt="1"/>
          </p:nvPr>
        </p:nvSpPr>
        <p:spPr>
          <a:xfrm>
            <a:off x="5923850" y="1608755"/>
            <a:ext cx="15208950" cy="748365"/>
          </a:xfrm>
          <a:prstGeom prst="rect">
            <a:avLst/>
          </a:prstGeom>
        </p:spPr>
        <p:txBody>
          <a:bodyPr/>
          <a:lstStyle>
            <a:lvl1pPr algn="l">
              <a:defRPr sz="2800" b="0" i="0" spc="-10" baseline="0">
                <a:solidFill>
                  <a:srgbClr val="004D44"/>
                </a:solidFill>
                <a:latin typeface="+mn-lt"/>
                <a:ea typeface="Calibri Light" charset="0"/>
                <a:cs typeface="Calibri Light" charset="0"/>
              </a:defRPr>
            </a:lvl1pPr>
          </a:lstStyle>
          <a:p>
            <a:pPr marL="0" marR="0" lvl="0" indent="0" algn="l" defTabSz="825500" eaLnBrk="1" fontAlgn="auto" latinLnBrk="0" hangingPunct="1">
              <a:lnSpc>
                <a:spcPct val="110000"/>
              </a:lnSpc>
              <a:spcBef>
                <a:spcPts val="0"/>
              </a:spcBef>
              <a:spcAft>
                <a:spcPts val="0"/>
              </a:spcAft>
              <a:buClrTx/>
              <a:buSzTx/>
              <a:buFontTx/>
              <a:buNone/>
              <a:tabLst/>
              <a:defRPr/>
            </a:pPr>
            <a:r>
              <a:rPr lang="en-US" dirty="0" smtClean="0"/>
              <a:t>Running heading</a:t>
            </a:r>
            <a:endParaRPr lang="en-US" dirty="0"/>
          </a:p>
        </p:txBody>
      </p:sp>
      <p:sp>
        <p:nvSpPr>
          <p:cNvPr id="3" name="Text Placeholder 2"/>
          <p:cNvSpPr>
            <a:spLocks noGrp="1"/>
          </p:cNvSpPr>
          <p:nvPr>
            <p:ph type="body" sz="quarter" idx="12" hasCustomPrompt="1"/>
          </p:nvPr>
        </p:nvSpPr>
        <p:spPr>
          <a:xfrm>
            <a:off x="1155700" y="2706371"/>
            <a:ext cx="3708400" cy="9140724"/>
          </a:xfrm>
          <a:prstGeom prst="rect">
            <a:avLst/>
          </a:prstGeom>
        </p:spPr>
        <p:txBody>
          <a:bodyPr anchor="t"/>
          <a:lstStyle>
            <a:lvl1pPr>
              <a:defRPr sz="41000">
                <a:solidFill>
                  <a:srgbClr val="A39161"/>
                </a:solidFill>
                <a:latin typeface="+mn-lt"/>
              </a:defRPr>
            </a:lvl1pPr>
          </a:lstStyle>
          <a:p>
            <a:pPr lvl="0"/>
            <a:r>
              <a:rPr lang="en-US" dirty="0" smtClean="0"/>
              <a:t>#</a:t>
            </a:r>
            <a:endParaRPr lang="en-US" dirty="0"/>
          </a:p>
        </p:txBody>
      </p:sp>
      <p:sp>
        <p:nvSpPr>
          <p:cNvPr id="17" name="Rialtas na hÉireann | Government of Ireland"/>
          <p:cNvSpPr txBox="1"/>
          <p:nvPr userDrawn="1"/>
        </p:nvSpPr>
        <p:spPr>
          <a:xfrm>
            <a:off x="5923850" y="12611805"/>
            <a:ext cx="11947181"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r>
              <a:rPr lang="en-GB" b="1" dirty="0" smtClean="0">
                <a:latin typeface="+mn-lt"/>
              </a:rPr>
              <a:t>An </a:t>
            </a:r>
            <a:r>
              <a:rPr lang="en-GB" b="1" dirty="0" err="1" smtClean="0">
                <a:latin typeface="+mn-lt"/>
              </a:rPr>
              <a:t>Roinn</a:t>
            </a:r>
            <a:r>
              <a:rPr lang="en-GB" b="1" dirty="0" smtClean="0">
                <a:latin typeface="+mn-lt"/>
              </a:rPr>
              <a:t> </a:t>
            </a:r>
            <a:r>
              <a:rPr lang="en-GB" b="1" dirty="0" err="1" smtClean="0">
                <a:latin typeface="+mn-lt"/>
              </a:rPr>
              <a:t>Tithíochta</a:t>
            </a:r>
            <a:r>
              <a:rPr lang="en-GB" b="1" dirty="0" smtClean="0">
                <a:latin typeface="+mn-lt"/>
              </a:rPr>
              <a:t>,</a:t>
            </a:r>
            <a:r>
              <a:rPr lang="en-GB" b="1" baseline="0" dirty="0" smtClean="0">
                <a:latin typeface="+mn-lt"/>
              </a:rPr>
              <a:t> </a:t>
            </a:r>
            <a:r>
              <a:rPr lang="en-GB" b="1" dirty="0" err="1" smtClean="0">
                <a:latin typeface="+mn-lt"/>
              </a:rPr>
              <a:t>Pleanála</a:t>
            </a:r>
            <a:r>
              <a:rPr lang="en-GB" b="1" dirty="0" smtClean="0">
                <a:latin typeface="+mn-lt"/>
              </a:rPr>
              <a:t> </a:t>
            </a:r>
            <a:r>
              <a:rPr lang="en-GB" b="1" dirty="0" err="1" smtClean="0">
                <a:latin typeface="+mn-lt"/>
              </a:rPr>
              <a:t>agus</a:t>
            </a:r>
            <a:r>
              <a:rPr lang="en-GB" b="1" dirty="0" smtClean="0">
                <a:latin typeface="+mn-lt"/>
              </a:rPr>
              <a:t> </a:t>
            </a:r>
            <a:r>
              <a:rPr lang="en-GB" b="1" dirty="0" err="1" smtClean="0">
                <a:latin typeface="+mn-lt"/>
              </a:rPr>
              <a:t>Rialtais</a:t>
            </a:r>
            <a:r>
              <a:rPr lang="en-GB" b="1" dirty="0" smtClean="0">
                <a:latin typeface="+mn-lt"/>
              </a:rPr>
              <a:t> </a:t>
            </a:r>
            <a:r>
              <a:rPr lang="en-GB" b="1" dirty="0" err="1" smtClean="0">
                <a:latin typeface="+mn-lt"/>
              </a:rPr>
              <a:t>Áitiúil</a:t>
            </a:r>
            <a:r>
              <a:rPr lang="en-GB" b="1" dirty="0" smtClean="0">
                <a:latin typeface="+mn-lt"/>
              </a:rPr>
              <a:t> </a:t>
            </a:r>
            <a:r>
              <a:rPr lang="en-GB" dirty="0" smtClean="0">
                <a:latin typeface="+mn-lt"/>
              </a:rPr>
              <a:t>|</a:t>
            </a:r>
            <a:r>
              <a:rPr lang="en-GB" baseline="0" dirty="0" smtClean="0">
                <a:latin typeface="+mn-lt"/>
              </a:rPr>
              <a:t> </a:t>
            </a:r>
            <a:r>
              <a:rPr lang="en-GB" dirty="0" smtClean="0">
                <a:latin typeface="+mn-lt"/>
              </a:rPr>
              <a:t>Department of</a:t>
            </a:r>
            <a:r>
              <a:rPr lang="en-GB" baseline="0" dirty="0" smtClean="0">
                <a:latin typeface="+mn-lt"/>
              </a:rPr>
              <a:t> </a:t>
            </a:r>
            <a:r>
              <a:rPr lang="en-GB" dirty="0" smtClean="0">
                <a:latin typeface="+mn-lt"/>
              </a:rPr>
              <a:t>Housing,</a:t>
            </a:r>
            <a:r>
              <a:rPr lang="en-GB" baseline="0" dirty="0" smtClean="0">
                <a:latin typeface="+mn-lt"/>
              </a:rPr>
              <a:t> </a:t>
            </a:r>
            <a:r>
              <a:rPr lang="en-GB" dirty="0" smtClean="0">
                <a:latin typeface="+mn-lt"/>
              </a:rPr>
              <a:t>Planning and Local Government</a:t>
            </a:r>
            <a:endParaRPr dirty="0">
              <a:latin typeface="+mn-lt"/>
            </a:endParaRPr>
          </a:p>
        </p:txBody>
      </p:sp>
    </p:spTree>
    <p:extLst>
      <p:ext uri="{BB962C8B-B14F-4D97-AF65-F5344CB8AC3E}">
        <p14:creationId xmlns:p14="http://schemas.microsoft.com/office/powerpoint/2010/main" val="174290664"/>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with Harp) - Green">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3403600" y="8089900"/>
            <a:ext cx="20980400" cy="5626100"/>
          </a:xfrm>
          <a:prstGeom prst="rect">
            <a:avLst/>
          </a:prstGeom>
        </p:spPr>
      </p:pic>
      <p:pic>
        <p:nvPicPr>
          <p:cNvPr id="15" name="Picture 14"/>
          <p:cNvPicPr>
            <a:picLocks noChangeAspect="1"/>
          </p:cNvPicPr>
          <p:nvPr userDrawn="1"/>
        </p:nvPicPr>
        <p:blipFill>
          <a:blip r:embed="rId3"/>
          <a:stretch>
            <a:fillRect/>
          </a:stretch>
        </p:blipFill>
        <p:spPr>
          <a:xfrm>
            <a:off x="0" y="10236200"/>
            <a:ext cx="13004800" cy="3479800"/>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9"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chemeClr val="bg1"/>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smtClean="0"/>
              <a:t>Title Text</a:t>
            </a:r>
            <a:endParaRPr lang="en-US" sz="4800" spc="0" dirty="0">
              <a:latin typeface="+mn-lt"/>
            </a:endParaRPr>
          </a:p>
        </p:txBody>
      </p:sp>
      <p:sp>
        <p:nvSpPr>
          <p:cNvPr id="13" name="Rialtas na hÉireann | Government of Ireland"/>
          <p:cNvSpPr txBox="1"/>
          <p:nvPr userDrawn="1"/>
        </p:nvSpPr>
        <p:spPr>
          <a:xfrm>
            <a:off x="1441447" y="12611805"/>
            <a:ext cx="11947181"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solidFill>
                  <a:schemeClr val="bg1">
                    <a:alpha val="45000"/>
                  </a:schemeClr>
                </a:solidFill>
                <a:latin typeface="+mn-lt"/>
              </a:rPr>
              <a:pPr/>
              <a:t>‹#›</a:t>
            </a:fld>
            <a:r>
              <a:rPr lang="en-GB" b="1" dirty="0" smtClean="0">
                <a:solidFill>
                  <a:schemeClr val="bg1">
                    <a:alpha val="45000"/>
                  </a:schemeClr>
                </a:solidFill>
                <a:latin typeface="+mn-lt"/>
              </a:rPr>
              <a:t>  An </a:t>
            </a:r>
            <a:r>
              <a:rPr lang="en-GB" b="1" dirty="0" err="1" smtClean="0">
                <a:solidFill>
                  <a:schemeClr val="bg1">
                    <a:alpha val="45000"/>
                  </a:schemeClr>
                </a:solidFill>
                <a:latin typeface="+mn-lt"/>
              </a:rPr>
              <a:t>Roinn</a:t>
            </a:r>
            <a:r>
              <a:rPr lang="en-GB" b="1" dirty="0" smtClean="0">
                <a:solidFill>
                  <a:schemeClr val="bg1">
                    <a:alpha val="45000"/>
                  </a:schemeClr>
                </a:solidFill>
                <a:latin typeface="+mn-lt"/>
              </a:rPr>
              <a:t> </a:t>
            </a:r>
            <a:r>
              <a:rPr lang="en-GB" b="1" dirty="0" err="1" smtClean="0">
                <a:solidFill>
                  <a:schemeClr val="bg1">
                    <a:alpha val="45000"/>
                  </a:schemeClr>
                </a:solidFill>
                <a:latin typeface="+mn-lt"/>
              </a:rPr>
              <a:t>Tithíochta</a:t>
            </a:r>
            <a:r>
              <a:rPr lang="en-GB" b="1" dirty="0" smtClean="0">
                <a:solidFill>
                  <a:schemeClr val="bg1">
                    <a:alpha val="45000"/>
                  </a:schemeClr>
                </a:solidFill>
                <a:latin typeface="+mn-lt"/>
              </a:rPr>
              <a:t>,</a:t>
            </a:r>
            <a:r>
              <a:rPr lang="en-GB" b="1" baseline="0" dirty="0" smtClean="0">
                <a:solidFill>
                  <a:schemeClr val="bg1">
                    <a:alpha val="45000"/>
                  </a:schemeClr>
                </a:solidFill>
                <a:latin typeface="+mn-lt"/>
              </a:rPr>
              <a:t> </a:t>
            </a:r>
            <a:r>
              <a:rPr lang="en-GB" b="1" dirty="0" err="1" smtClean="0">
                <a:solidFill>
                  <a:schemeClr val="bg1">
                    <a:alpha val="45000"/>
                  </a:schemeClr>
                </a:solidFill>
                <a:latin typeface="+mn-lt"/>
              </a:rPr>
              <a:t>Pleanála</a:t>
            </a:r>
            <a:r>
              <a:rPr lang="en-GB" b="1" dirty="0" smtClean="0">
                <a:solidFill>
                  <a:schemeClr val="bg1">
                    <a:alpha val="45000"/>
                  </a:schemeClr>
                </a:solidFill>
                <a:latin typeface="+mn-lt"/>
              </a:rPr>
              <a:t> </a:t>
            </a:r>
            <a:r>
              <a:rPr lang="en-GB" b="1" dirty="0" err="1" smtClean="0">
                <a:solidFill>
                  <a:schemeClr val="bg1">
                    <a:alpha val="45000"/>
                  </a:schemeClr>
                </a:solidFill>
                <a:latin typeface="+mn-lt"/>
              </a:rPr>
              <a:t>agus</a:t>
            </a:r>
            <a:r>
              <a:rPr lang="en-GB" b="1" dirty="0" smtClean="0">
                <a:solidFill>
                  <a:schemeClr val="bg1">
                    <a:alpha val="45000"/>
                  </a:schemeClr>
                </a:solidFill>
                <a:latin typeface="+mn-lt"/>
              </a:rPr>
              <a:t> </a:t>
            </a:r>
            <a:r>
              <a:rPr lang="en-GB" b="1" dirty="0" err="1" smtClean="0">
                <a:solidFill>
                  <a:schemeClr val="bg1">
                    <a:alpha val="45000"/>
                  </a:schemeClr>
                </a:solidFill>
                <a:latin typeface="+mn-lt"/>
              </a:rPr>
              <a:t>Rialtais</a:t>
            </a:r>
            <a:r>
              <a:rPr lang="en-GB" b="1" dirty="0" smtClean="0">
                <a:solidFill>
                  <a:schemeClr val="bg1">
                    <a:alpha val="45000"/>
                  </a:schemeClr>
                </a:solidFill>
                <a:latin typeface="+mn-lt"/>
              </a:rPr>
              <a:t> </a:t>
            </a:r>
            <a:r>
              <a:rPr lang="en-GB" b="1" dirty="0" err="1" smtClean="0">
                <a:solidFill>
                  <a:schemeClr val="bg1">
                    <a:alpha val="45000"/>
                  </a:schemeClr>
                </a:solidFill>
                <a:latin typeface="+mn-lt"/>
              </a:rPr>
              <a:t>Áitiúil</a:t>
            </a:r>
            <a:r>
              <a:rPr lang="en-GB" b="1" dirty="0" smtClean="0">
                <a:solidFill>
                  <a:schemeClr val="bg1">
                    <a:alpha val="45000"/>
                  </a:schemeClr>
                </a:solidFill>
                <a:latin typeface="+mn-lt"/>
              </a:rPr>
              <a:t> </a:t>
            </a:r>
            <a:r>
              <a:rPr lang="en-GB" dirty="0" smtClean="0">
                <a:solidFill>
                  <a:schemeClr val="bg1">
                    <a:alpha val="45000"/>
                  </a:schemeClr>
                </a:solidFill>
                <a:latin typeface="+mn-lt"/>
              </a:rPr>
              <a:t>|</a:t>
            </a:r>
            <a:r>
              <a:rPr lang="en-GB" baseline="0" dirty="0" smtClean="0">
                <a:solidFill>
                  <a:schemeClr val="bg1">
                    <a:alpha val="45000"/>
                  </a:schemeClr>
                </a:solidFill>
                <a:latin typeface="+mn-lt"/>
              </a:rPr>
              <a:t> </a:t>
            </a:r>
            <a:r>
              <a:rPr lang="en-GB" dirty="0" smtClean="0">
                <a:solidFill>
                  <a:schemeClr val="bg1">
                    <a:alpha val="45000"/>
                  </a:schemeClr>
                </a:solidFill>
                <a:latin typeface="+mn-lt"/>
              </a:rPr>
              <a:t>Department of</a:t>
            </a:r>
            <a:r>
              <a:rPr lang="en-GB" baseline="0" dirty="0" smtClean="0">
                <a:solidFill>
                  <a:schemeClr val="bg1">
                    <a:alpha val="45000"/>
                  </a:schemeClr>
                </a:solidFill>
                <a:latin typeface="+mn-lt"/>
              </a:rPr>
              <a:t> </a:t>
            </a:r>
            <a:r>
              <a:rPr lang="en-GB" dirty="0" smtClean="0">
                <a:solidFill>
                  <a:schemeClr val="bg1">
                    <a:alpha val="45000"/>
                  </a:schemeClr>
                </a:solidFill>
                <a:latin typeface="+mn-lt"/>
              </a:rPr>
              <a:t>Housing,</a:t>
            </a:r>
            <a:r>
              <a:rPr lang="en-GB" baseline="0" dirty="0" smtClean="0">
                <a:solidFill>
                  <a:schemeClr val="bg1">
                    <a:alpha val="45000"/>
                  </a:schemeClr>
                </a:solidFill>
                <a:latin typeface="+mn-lt"/>
              </a:rPr>
              <a:t> </a:t>
            </a:r>
            <a:r>
              <a:rPr lang="en-GB" dirty="0" smtClean="0">
                <a:solidFill>
                  <a:schemeClr val="bg1">
                    <a:alpha val="45000"/>
                  </a:schemeClr>
                </a:solidFill>
                <a:latin typeface="+mn-lt"/>
              </a:rPr>
              <a:t>Planning and Local Government</a:t>
            </a:r>
            <a:endParaRPr dirty="0">
              <a:solidFill>
                <a:schemeClr val="bg1">
                  <a:alpha val="45000"/>
                </a:schemeClr>
              </a:solidFill>
              <a:latin typeface="+mn-lt"/>
            </a:endParaRPr>
          </a:p>
        </p:txBody>
      </p:sp>
    </p:spTree>
    <p:extLst>
      <p:ext uri="{BB962C8B-B14F-4D97-AF65-F5344CB8AC3E}">
        <p14:creationId xmlns:p14="http://schemas.microsoft.com/office/powerpoint/2010/main" val="1730965574"/>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with Harp) - White">
    <p:bg>
      <p:bgPr>
        <a:solidFill>
          <a:srgbClr val="FFFFFF"/>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3403600" y="8089900"/>
            <a:ext cx="20980400" cy="5626100"/>
          </a:xfrm>
          <a:prstGeom prst="rect">
            <a:avLst/>
          </a:prstGeom>
        </p:spPr>
      </p:pic>
      <p:pic>
        <p:nvPicPr>
          <p:cNvPr id="8" name="Picture 7"/>
          <p:cNvPicPr>
            <a:picLocks noChangeAspect="1"/>
          </p:cNvPicPr>
          <p:nvPr userDrawn="1"/>
        </p:nvPicPr>
        <p:blipFill>
          <a:blip r:embed="rId3"/>
          <a:stretch>
            <a:fillRect/>
          </a:stretch>
        </p:blipFill>
        <p:spPr>
          <a:xfrm>
            <a:off x="0" y="10236200"/>
            <a:ext cx="13004800" cy="3479800"/>
          </a:xfrm>
          <a:prstGeom prst="rect">
            <a:avLst/>
          </a:prstGeom>
        </p:spPr>
      </p:pic>
      <p:sp>
        <p:nvSpPr>
          <p:cNvPr id="43"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rgbClr val="004D44"/>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smtClean="0"/>
              <a:t>Title Text</a:t>
            </a:r>
            <a:endParaRPr lang="en-US" sz="4800" spc="0" dirty="0">
              <a:latin typeface="+mn-lt"/>
            </a:endParaRPr>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13" name="Rialtas na hÉireann | Government of Ireland"/>
          <p:cNvSpPr txBox="1"/>
          <p:nvPr userDrawn="1"/>
        </p:nvSpPr>
        <p:spPr>
          <a:xfrm>
            <a:off x="1441447" y="12611805"/>
            <a:ext cx="11947181"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pPr/>
              <a:t>‹#›</a:t>
            </a:fld>
            <a:r>
              <a:rPr lang="en-GB" b="1" dirty="0" smtClean="0">
                <a:latin typeface="+mn-lt"/>
              </a:rPr>
              <a:t>  An </a:t>
            </a:r>
            <a:r>
              <a:rPr lang="en-GB" b="1" dirty="0" err="1" smtClean="0">
                <a:latin typeface="+mn-lt"/>
              </a:rPr>
              <a:t>Roinn</a:t>
            </a:r>
            <a:r>
              <a:rPr lang="en-GB" b="1" dirty="0" smtClean="0">
                <a:latin typeface="+mn-lt"/>
              </a:rPr>
              <a:t> </a:t>
            </a:r>
            <a:r>
              <a:rPr lang="en-GB" b="1" dirty="0" err="1" smtClean="0">
                <a:latin typeface="+mn-lt"/>
              </a:rPr>
              <a:t>Tithíochta</a:t>
            </a:r>
            <a:r>
              <a:rPr lang="en-GB" b="1" dirty="0" smtClean="0">
                <a:latin typeface="+mn-lt"/>
              </a:rPr>
              <a:t>,</a:t>
            </a:r>
            <a:r>
              <a:rPr lang="en-GB" b="1" baseline="0" dirty="0" smtClean="0">
                <a:latin typeface="+mn-lt"/>
              </a:rPr>
              <a:t> </a:t>
            </a:r>
            <a:r>
              <a:rPr lang="en-GB" b="1" dirty="0" err="1" smtClean="0">
                <a:latin typeface="+mn-lt"/>
              </a:rPr>
              <a:t>Pleanála</a:t>
            </a:r>
            <a:r>
              <a:rPr lang="en-GB" b="1" dirty="0" smtClean="0">
                <a:latin typeface="+mn-lt"/>
              </a:rPr>
              <a:t> </a:t>
            </a:r>
            <a:r>
              <a:rPr lang="en-GB" b="1" dirty="0" err="1" smtClean="0">
                <a:latin typeface="+mn-lt"/>
              </a:rPr>
              <a:t>agus</a:t>
            </a:r>
            <a:r>
              <a:rPr lang="en-GB" b="1" dirty="0" smtClean="0">
                <a:latin typeface="+mn-lt"/>
              </a:rPr>
              <a:t> </a:t>
            </a:r>
            <a:r>
              <a:rPr lang="en-GB" b="1" dirty="0" err="1" smtClean="0">
                <a:latin typeface="+mn-lt"/>
              </a:rPr>
              <a:t>Rialtais</a:t>
            </a:r>
            <a:r>
              <a:rPr lang="en-GB" b="1" dirty="0" smtClean="0">
                <a:latin typeface="+mn-lt"/>
              </a:rPr>
              <a:t> </a:t>
            </a:r>
            <a:r>
              <a:rPr lang="en-GB" b="1" dirty="0" err="1" smtClean="0">
                <a:latin typeface="+mn-lt"/>
              </a:rPr>
              <a:t>Áitiúil</a:t>
            </a:r>
            <a:r>
              <a:rPr lang="en-GB" b="1" dirty="0" smtClean="0">
                <a:latin typeface="+mn-lt"/>
              </a:rPr>
              <a:t> </a:t>
            </a:r>
            <a:r>
              <a:rPr lang="en-GB" dirty="0" smtClean="0">
                <a:latin typeface="+mn-lt"/>
              </a:rPr>
              <a:t>|</a:t>
            </a:r>
            <a:r>
              <a:rPr lang="en-GB" baseline="0" dirty="0" smtClean="0">
                <a:latin typeface="+mn-lt"/>
              </a:rPr>
              <a:t> </a:t>
            </a:r>
            <a:r>
              <a:rPr lang="en-GB" dirty="0" smtClean="0">
                <a:latin typeface="+mn-lt"/>
              </a:rPr>
              <a:t>Department of</a:t>
            </a:r>
            <a:r>
              <a:rPr lang="en-GB" baseline="0" dirty="0" smtClean="0">
                <a:latin typeface="+mn-lt"/>
              </a:rPr>
              <a:t> </a:t>
            </a:r>
            <a:r>
              <a:rPr lang="en-GB" dirty="0" smtClean="0">
                <a:latin typeface="+mn-lt"/>
              </a:rPr>
              <a:t>Housing,</a:t>
            </a:r>
            <a:r>
              <a:rPr lang="en-GB" baseline="0" dirty="0" smtClean="0">
                <a:latin typeface="+mn-lt"/>
              </a:rPr>
              <a:t> </a:t>
            </a:r>
            <a:r>
              <a:rPr lang="en-GB" dirty="0" smtClean="0">
                <a:latin typeface="+mn-lt"/>
              </a:rPr>
              <a:t>Planning and Local Government</a:t>
            </a:r>
            <a:endParaRPr dirty="0">
              <a:latin typeface="+mn-lt"/>
            </a:endParaRPr>
          </a:p>
        </p:txBody>
      </p:sp>
    </p:spTree>
    <p:extLst>
      <p:ext uri="{BB962C8B-B14F-4D97-AF65-F5344CB8AC3E}">
        <p14:creationId xmlns:p14="http://schemas.microsoft.com/office/powerpoint/2010/main" val="1672440919"/>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with Harp)">
    <p:bg>
      <p:bgPr>
        <a:solidFill>
          <a:srgbClr val="FFFFFF"/>
        </a:solidFill>
        <a:effectLst/>
      </p:bgPr>
    </p:bg>
    <p:spTree>
      <p:nvGrpSpPr>
        <p:cNvPr id="1" name=""/>
        <p:cNvGrpSpPr/>
        <p:nvPr/>
      </p:nvGrpSpPr>
      <p:grpSpPr>
        <a:xfrm>
          <a:off x="0" y="0"/>
          <a:ext cx="0" cy="0"/>
          <a:chOff x="0" y="0"/>
          <a:chExt cx="0" cy="0"/>
        </a:xfrm>
      </p:grpSpPr>
      <p:sp>
        <p:nvSpPr>
          <p:cNvPr id="43" name="Body Level One…"/>
          <p:cNvSpPr txBox="1">
            <a:spLocks noGrp="1"/>
          </p:cNvSpPr>
          <p:nvPr>
            <p:ph type="body" idx="1" hasCustomPrompt="1"/>
          </p:nvPr>
        </p:nvSpPr>
        <p:spPr>
          <a:xfrm>
            <a:off x="1441451" y="3556000"/>
            <a:ext cx="19770224" cy="8752305"/>
          </a:xfrm>
          <a:prstGeom prst="rect">
            <a:avLst/>
          </a:prstGeom>
        </p:spPr>
        <p:txBody>
          <a:bodyPr numCol="1" spcCol="1039079">
            <a:normAutofit/>
          </a:bodyPr>
          <a:lstStyle>
            <a:lvl1pPr algn="l">
              <a:defRPr sz="18000" b="0" i="0" spc="-85">
                <a:solidFill>
                  <a:srgbClr val="004D44"/>
                </a:solidFill>
                <a:latin typeface="+mn-lt"/>
                <a:ea typeface="Calibri" charset="0"/>
                <a:cs typeface="Calibri" charset="0"/>
              </a:defRPr>
            </a:lvl1pPr>
            <a:lvl2pPr marL="0" indent="0" algn="l">
              <a:buClr>
                <a:schemeClr val="accent2">
                  <a:lumMod val="50000"/>
                </a:schemeClr>
              </a:buClr>
              <a:buFont typeface="Arial" charset="0"/>
              <a:buNone/>
              <a:defRPr sz="4400" b="0" i="0" spc="-85">
                <a:solidFill>
                  <a:srgbClr val="5E5E5E"/>
                </a:solidFill>
                <a:latin typeface="+mn-lt"/>
                <a:ea typeface="Calibri Light" charset="0"/>
                <a:cs typeface="Calibri Light" charset="0"/>
              </a:defRPr>
            </a:lvl2pPr>
            <a:lvl3pPr marL="1219200" indent="-609600" algn="l">
              <a:buClr>
                <a:schemeClr val="accent4">
                  <a:hueOff val="-1081314"/>
                  <a:satOff val="4338"/>
                  <a:lumOff val="-8931"/>
                </a:schemeClr>
              </a:buClr>
              <a:buSzPct val="100000"/>
              <a:buChar char="—"/>
              <a:defRPr sz="4400" b="0" i="1">
                <a:solidFill>
                  <a:srgbClr val="5E5E5E"/>
                </a:solidFill>
                <a:latin typeface="+mn-lt"/>
                <a:ea typeface="Calibri Light" charset="0"/>
                <a:cs typeface="Calibri Light" charset="0"/>
              </a:defRPr>
            </a:lvl3pPr>
            <a:lvl4pPr marL="1828800" indent="-609600" algn="l">
              <a:buClr>
                <a:srgbClr val="83BE41"/>
              </a:buClr>
              <a:buSzPct val="100000"/>
              <a:buFont typeface=".AppleSystemUIFont" charset="-120"/>
              <a:buChar char="—"/>
              <a:defRPr sz="4400" b="0" i="0">
                <a:solidFill>
                  <a:srgbClr val="5E5E5E"/>
                </a:solidFill>
                <a:latin typeface="+mn-lt"/>
                <a:ea typeface="Calibri Light" charset="0"/>
                <a:cs typeface="Calibri Light" charset="0"/>
              </a:defRPr>
            </a:lvl4pPr>
            <a:lvl5pPr marL="2413000" indent="-609600" algn="l">
              <a:buClr>
                <a:srgbClr val="929292"/>
              </a:buClr>
              <a:buSzPct val="100000"/>
              <a:buChar char="–"/>
              <a:defRPr sz="4400" b="0" i="1">
                <a:solidFill>
                  <a:srgbClr val="5E5E5E"/>
                </a:solidFill>
                <a:latin typeface="+mn-lt"/>
                <a:ea typeface="Calibri Light" charset="0"/>
                <a:cs typeface="Calibri Light" charset="0"/>
              </a:defRPr>
            </a:lvl5pPr>
          </a:lstStyle>
          <a:p>
            <a:r>
              <a:rPr lang="en-US" dirty="0" smtClean="0"/>
              <a:t>Title Text</a:t>
            </a:r>
            <a:endParaRPr lang="en-US" sz="4800" spc="0" dirty="0">
              <a:latin typeface="+mn-lt"/>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10" name="Rialtas na hÉireann | Government of Ireland"/>
          <p:cNvSpPr txBox="1"/>
          <p:nvPr userDrawn="1"/>
        </p:nvSpPr>
        <p:spPr>
          <a:xfrm>
            <a:off x="1441447" y="12611805"/>
            <a:ext cx="11947181"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pPr/>
              <a:t>‹#›</a:t>
            </a:fld>
            <a:r>
              <a:rPr lang="en-GB" b="1" dirty="0" smtClean="0">
                <a:latin typeface="+mn-lt"/>
              </a:rPr>
              <a:t>  An </a:t>
            </a:r>
            <a:r>
              <a:rPr lang="en-GB" b="1" dirty="0" err="1" smtClean="0">
                <a:latin typeface="+mn-lt"/>
              </a:rPr>
              <a:t>Roinn</a:t>
            </a:r>
            <a:r>
              <a:rPr lang="en-GB" b="1" dirty="0" smtClean="0">
                <a:latin typeface="+mn-lt"/>
              </a:rPr>
              <a:t> </a:t>
            </a:r>
            <a:r>
              <a:rPr lang="en-GB" b="1" dirty="0" err="1" smtClean="0">
                <a:latin typeface="+mn-lt"/>
              </a:rPr>
              <a:t>Tithíochta</a:t>
            </a:r>
            <a:r>
              <a:rPr lang="en-GB" b="1" dirty="0" smtClean="0">
                <a:latin typeface="+mn-lt"/>
              </a:rPr>
              <a:t>,</a:t>
            </a:r>
            <a:r>
              <a:rPr lang="en-GB" b="1" baseline="0" dirty="0" smtClean="0">
                <a:latin typeface="+mn-lt"/>
              </a:rPr>
              <a:t> </a:t>
            </a:r>
            <a:r>
              <a:rPr lang="en-GB" b="1" dirty="0" err="1" smtClean="0">
                <a:latin typeface="+mn-lt"/>
              </a:rPr>
              <a:t>Pleanála</a:t>
            </a:r>
            <a:r>
              <a:rPr lang="en-GB" b="1" dirty="0" smtClean="0">
                <a:latin typeface="+mn-lt"/>
              </a:rPr>
              <a:t> </a:t>
            </a:r>
            <a:r>
              <a:rPr lang="en-GB" b="1" dirty="0" err="1" smtClean="0">
                <a:latin typeface="+mn-lt"/>
              </a:rPr>
              <a:t>agus</a:t>
            </a:r>
            <a:r>
              <a:rPr lang="en-GB" b="1" dirty="0" smtClean="0">
                <a:latin typeface="+mn-lt"/>
              </a:rPr>
              <a:t> </a:t>
            </a:r>
            <a:r>
              <a:rPr lang="en-GB" b="1" dirty="0" err="1" smtClean="0">
                <a:latin typeface="+mn-lt"/>
              </a:rPr>
              <a:t>Rialtais</a:t>
            </a:r>
            <a:r>
              <a:rPr lang="en-GB" b="1" dirty="0" smtClean="0">
                <a:latin typeface="+mn-lt"/>
              </a:rPr>
              <a:t> </a:t>
            </a:r>
            <a:r>
              <a:rPr lang="en-GB" b="1" dirty="0" err="1" smtClean="0">
                <a:latin typeface="+mn-lt"/>
              </a:rPr>
              <a:t>Áitiúil</a:t>
            </a:r>
            <a:r>
              <a:rPr lang="en-GB" b="1" dirty="0" smtClean="0">
                <a:latin typeface="+mn-lt"/>
              </a:rPr>
              <a:t> </a:t>
            </a:r>
            <a:r>
              <a:rPr lang="en-GB" dirty="0" smtClean="0">
                <a:latin typeface="+mn-lt"/>
              </a:rPr>
              <a:t>|</a:t>
            </a:r>
            <a:r>
              <a:rPr lang="en-GB" baseline="0" dirty="0" smtClean="0">
                <a:latin typeface="+mn-lt"/>
              </a:rPr>
              <a:t> </a:t>
            </a:r>
            <a:r>
              <a:rPr lang="en-GB" dirty="0" smtClean="0">
                <a:latin typeface="+mn-lt"/>
              </a:rPr>
              <a:t>Department of</a:t>
            </a:r>
            <a:r>
              <a:rPr lang="en-GB" baseline="0" dirty="0" smtClean="0">
                <a:latin typeface="+mn-lt"/>
              </a:rPr>
              <a:t> </a:t>
            </a:r>
            <a:r>
              <a:rPr lang="en-GB" dirty="0" smtClean="0">
                <a:latin typeface="+mn-lt"/>
              </a:rPr>
              <a:t>Housing,</a:t>
            </a:r>
            <a:r>
              <a:rPr lang="en-GB" baseline="0" dirty="0" smtClean="0">
                <a:latin typeface="+mn-lt"/>
              </a:rPr>
              <a:t> </a:t>
            </a:r>
            <a:r>
              <a:rPr lang="en-GB" dirty="0" smtClean="0">
                <a:latin typeface="+mn-lt"/>
              </a:rPr>
              <a:t>Planning and Local Government</a:t>
            </a:r>
            <a:endParaRPr dirty="0">
              <a:latin typeface="+mn-lt"/>
            </a:endParaRPr>
          </a:p>
        </p:txBody>
      </p:sp>
    </p:spTree>
    <p:extLst>
      <p:ext uri="{BB962C8B-B14F-4D97-AF65-F5344CB8AC3E}">
        <p14:creationId xmlns:p14="http://schemas.microsoft.com/office/powerpoint/2010/main" val="660350079"/>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amp; Image">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946150"/>
            <a:ext cx="19325056" cy="2286000"/>
          </a:xfrm>
          <a:prstGeom prst="rect">
            <a:avLst/>
          </a:prstGeom>
        </p:spPr>
        <p:txBody>
          <a:bodyPr anchor="t">
            <a:normAutofit/>
          </a:bodyPr>
          <a:lstStyle>
            <a:lvl1pPr algn="l">
              <a:lnSpc>
                <a:spcPct val="80000"/>
              </a:lnSpc>
              <a:defRPr sz="9600" b="1" cap="none" spc="-180" baseline="0">
                <a:solidFill>
                  <a:srgbClr val="004E46"/>
                </a:solidFill>
                <a:latin typeface="+mn-lt"/>
                <a:ea typeface="Calibri" charset="0"/>
                <a:cs typeface="Calibri" charset="0"/>
              </a:defRPr>
            </a:lvl1pPr>
          </a:lstStyle>
          <a:p>
            <a:r>
              <a:rPr lang="en-US" dirty="0" smtClean="0"/>
              <a:t>Title Text</a:t>
            </a:r>
            <a:endParaRPr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6" name="Picture Placeholder 5"/>
          <p:cNvSpPr>
            <a:spLocks noGrp="1"/>
          </p:cNvSpPr>
          <p:nvPr>
            <p:ph type="pic" sz="quarter" idx="10"/>
          </p:nvPr>
        </p:nvSpPr>
        <p:spPr>
          <a:xfrm>
            <a:off x="12007850" y="3556000"/>
            <a:ext cx="11233150" cy="8644021"/>
          </a:xfrm>
          <a:prstGeom prst="rect">
            <a:avLst/>
          </a:prstGeom>
        </p:spPr>
        <p:txBody>
          <a:bodyPr/>
          <a:lstStyle>
            <a:lvl1pPr>
              <a:defRPr sz="6000">
                <a:latin typeface="+mn-lt"/>
              </a:defRPr>
            </a:lvl1pPr>
          </a:lstStyle>
          <a:p>
            <a:r>
              <a:rPr lang="en-US" smtClean="0"/>
              <a:t>Click icon to add picture</a:t>
            </a:r>
            <a:endParaRPr lang="en-US" dirty="0"/>
          </a:p>
        </p:txBody>
      </p:sp>
      <p:sp>
        <p:nvSpPr>
          <p:cNvPr id="8" name="Text Placeholder 4"/>
          <p:cNvSpPr>
            <a:spLocks noGrp="1"/>
          </p:cNvSpPr>
          <p:nvPr>
            <p:ph type="body" sz="quarter" idx="12"/>
          </p:nvPr>
        </p:nvSpPr>
        <p:spPr>
          <a:xfrm>
            <a:off x="1462298" y="3555999"/>
            <a:ext cx="9856787" cy="8644021"/>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ialtas na hÉireann | Government of Ireland"/>
          <p:cNvSpPr txBox="1"/>
          <p:nvPr userDrawn="1"/>
        </p:nvSpPr>
        <p:spPr>
          <a:xfrm>
            <a:off x="1441447" y="12611805"/>
            <a:ext cx="11947181"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pPr/>
              <a:t>‹#›</a:t>
            </a:fld>
            <a:r>
              <a:rPr lang="en-GB" b="1" dirty="0" smtClean="0">
                <a:latin typeface="+mn-lt"/>
              </a:rPr>
              <a:t>  An </a:t>
            </a:r>
            <a:r>
              <a:rPr lang="en-GB" b="1" dirty="0" err="1" smtClean="0">
                <a:latin typeface="+mn-lt"/>
              </a:rPr>
              <a:t>Roinn</a:t>
            </a:r>
            <a:r>
              <a:rPr lang="en-GB" b="1" dirty="0" smtClean="0">
                <a:latin typeface="+mn-lt"/>
              </a:rPr>
              <a:t> </a:t>
            </a:r>
            <a:r>
              <a:rPr lang="en-GB" b="1" dirty="0" err="1" smtClean="0">
                <a:latin typeface="+mn-lt"/>
              </a:rPr>
              <a:t>Tithíochta</a:t>
            </a:r>
            <a:r>
              <a:rPr lang="en-GB" b="1" dirty="0" smtClean="0">
                <a:latin typeface="+mn-lt"/>
              </a:rPr>
              <a:t>,</a:t>
            </a:r>
            <a:r>
              <a:rPr lang="en-GB" b="1" baseline="0" dirty="0" smtClean="0">
                <a:latin typeface="+mn-lt"/>
              </a:rPr>
              <a:t> </a:t>
            </a:r>
            <a:r>
              <a:rPr lang="en-GB" b="1" dirty="0" err="1" smtClean="0">
                <a:latin typeface="+mn-lt"/>
              </a:rPr>
              <a:t>Pleanála</a:t>
            </a:r>
            <a:r>
              <a:rPr lang="en-GB" b="1" dirty="0" smtClean="0">
                <a:latin typeface="+mn-lt"/>
              </a:rPr>
              <a:t> </a:t>
            </a:r>
            <a:r>
              <a:rPr lang="en-GB" b="1" dirty="0" err="1" smtClean="0">
                <a:latin typeface="+mn-lt"/>
              </a:rPr>
              <a:t>agus</a:t>
            </a:r>
            <a:r>
              <a:rPr lang="en-GB" b="1" dirty="0" smtClean="0">
                <a:latin typeface="+mn-lt"/>
              </a:rPr>
              <a:t> </a:t>
            </a:r>
            <a:r>
              <a:rPr lang="en-GB" b="1" dirty="0" err="1" smtClean="0">
                <a:latin typeface="+mn-lt"/>
              </a:rPr>
              <a:t>Rialtais</a:t>
            </a:r>
            <a:r>
              <a:rPr lang="en-GB" b="1" dirty="0" smtClean="0">
                <a:latin typeface="+mn-lt"/>
              </a:rPr>
              <a:t> </a:t>
            </a:r>
            <a:r>
              <a:rPr lang="en-GB" b="1" dirty="0" err="1" smtClean="0">
                <a:latin typeface="+mn-lt"/>
              </a:rPr>
              <a:t>Áitiúil</a:t>
            </a:r>
            <a:r>
              <a:rPr lang="en-GB" b="1" dirty="0" smtClean="0">
                <a:latin typeface="+mn-lt"/>
              </a:rPr>
              <a:t> </a:t>
            </a:r>
            <a:r>
              <a:rPr lang="en-GB" dirty="0" smtClean="0">
                <a:latin typeface="+mn-lt"/>
              </a:rPr>
              <a:t>|</a:t>
            </a:r>
            <a:r>
              <a:rPr lang="en-GB" baseline="0" dirty="0" smtClean="0">
                <a:latin typeface="+mn-lt"/>
              </a:rPr>
              <a:t> </a:t>
            </a:r>
            <a:r>
              <a:rPr lang="en-GB" dirty="0" smtClean="0">
                <a:latin typeface="+mn-lt"/>
              </a:rPr>
              <a:t>Department of</a:t>
            </a:r>
            <a:r>
              <a:rPr lang="en-GB" baseline="0" dirty="0" smtClean="0">
                <a:latin typeface="+mn-lt"/>
              </a:rPr>
              <a:t> </a:t>
            </a:r>
            <a:r>
              <a:rPr lang="en-GB" dirty="0" smtClean="0">
                <a:latin typeface="+mn-lt"/>
              </a:rPr>
              <a:t>Housing,</a:t>
            </a:r>
            <a:r>
              <a:rPr lang="en-GB" baseline="0" dirty="0" smtClean="0">
                <a:latin typeface="+mn-lt"/>
              </a:rPr>
              <a:t> </a:t>
            </a:r>
            <a:r>
              <a:rPr lang="en-GB" dirty="0" smtClean="0">
                <a:latin typeface="+mn-lt"/>
              </a:rPr>
              <a:t>Planning and Local Government</a:t>
            </a:r>
            <a:endParaRPr dirty="0">
              <a:latin typeface="+mn-lt"/>
            </a:endParaRPr>
          </a:p>
        </p:txBody>
      </p:sp>
    </p:spTree>
    <p:extLst>
      <p:ext uri="{BB962C8B-B14F-4D97-AF65-F5344CB8AC3E}">
        <p14:creationId xmlns:p14="http://schemas.microsoft.com/office/powerpoint/2010/main" val="508275984"/>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amp; Image (Alt)">
    <p:bg>
      <p:bgPr>
        <a:solidFill>
          <a:srgbClr val="FFFFFF"/>
        </a:solidFill>
        <a:effectLst/>
      </p:bgPr>
    </p:bg>
    <p:spTree>
      <p:nvGrpSpPr>
        <p:cNvPr id="1" name=""/>
        <p:cNvGrpSpPr/>
        <p:nvPr/>
      </p:nvGrpSpPr>
      <p:grpSpPr>
        <a:xfrm>
          <a:off x="0" y="0"/>
          <a:ext cx="0" cy="0"/>
          <a:chOff x="0" y="0"/>
          <a:chExt cx="0" cy="0"/>
        </a:xfrm>
      </p:grpSpPr>
      <p:sp>
        <p:nvSpPr>
          <p:cNvPr id="42" name="Title Text"/>
          <p:cNvSpPr txBox="1">
            <a:spLocks noGrp="1"/>
          </p:cNvSpPr>
          <p:nvPr>
            <p:ph type="title" hasCustomPrompt="1"/>
          </p:nvPr>
        </p:nvSpPr>
        <p:spPr>
          <a:xfrm>
            <a:off x="1441450" y="2157112"/>
            <a:ext cx="9877339" cy="2901242"/>
          </a:xfrm>
          <a:prstGeom prst="rect">
            <a:avLst/>
          </a:prstGeom>
        </p:spPr>
        <p:txBody>
          <a:bodyPr anchor="t">
            <a:normAutofit/>
          </a:bodyPr>
          <a:lstStyle>
            <a:lvl1pPr algn="l">
              <a:lnSpc>
                <a:spcPct val="80000"/>
              </a:lnSpc>
              <a:defRPr sz="7000" b="1" cap="none" spc="0">
                <a:solidFill>
                  <a:srgbClr val="004E46"/>
                </a:solidFill>
                <a:latin typeface="+mn-lt"/>
                <a:ea typeface="Calibri" charset="0"/>
                <a:cs typeface="Calibri" charset="0"/>
              </a:defRPr>
            </a:lvl1pPr>
          </a:lstStyle>
          <a:p>
            <a:r>
              <a:rPr lang="en-US" dirty="0" smtClean="0"/>
              <a:t>Title Text</a:t>
            </a:r>
            <a:endParaRPr dirty="0"/>
          </a:p>
        </p:txBody>
      </p:sp>
      <p:sp>
        <p:nvSpPr>
          <p:cNvPr id="6" name="Picture Placeholder 5"/>
          <p:cNvSpPr>
            <a:spLocks noGrp="1"/>
          </p:cNvSpPr>
          <p:nvPr>
            <p:ph type="pic" sz="quarter" idx="10"/>
          </p:nvPr>
        </p:nvSpPr>
        <p:spPr>
          <a:xfrm>
            <a:off x="12007850" y="835377"/>
            <a:ext cx="11642982" cy="11397898"/>
          </a:xfrm>
          <a:prstGeom prst="rect">
            <a:avLst/>
          </a:prstGeom>
        </p:spPr>
        <p:txBody>
          <a:bodyPr/>
          <a:lstStyle>
            <a:lvl1pPr>
              <a:defRPr sz="6000">
                <a:latin typeface="+mn-lt"/>
              </a:defRPr>
            </a:lvl1pPr>
          </a:lstStyle>
          <a:p>
            <a:r>
              <a:rPr lang="en-US" smtClean="0"/>
              <a:t>Click icon to add picture</a:t>
            </a:r>
            <a:endParaRPr lang="en-US" dirty="0"/>
          </a:p>
        </p:txBody>
      </p:sp>
      <p:sp>
        <p:nvSpPr>
          <p:cNvPr id="3" name="Text Placeholder 2"/>
          <p:cNvSpPr>
            <a:spLocks noGrp="1"/>
          </p:cNvSpPr>
          <p:nvPr>
            <p:ph type="body" sz="quarter" idx="11"/>
          </p:nvPr>
        </p:nvSpPr>
        <p:spPr>
          <a:xfrm>
            <a:off x="1441450" y="946150"/>
            <a:ext cx="9877258" cy="808509"/>
          </a:xfrm>
          <a:prstGeom prst="rect">
            <a:avLst/>
          </a:prstGeom>
        </p:spPr>
        <p:txBody>
          <a:bodyPr/>
          <a:lstStyle>
            <a:lvl1pPr algn="l">
              <a:defRPr sz="3500" b="1">
                <a:solidFill>
                  <a:srgbClr val="B3B6A7"/>
                </a:solidFill>
                <a:latin typeface="+mn-lt"/>
              </a:defRPr>
            </a:lvl1pPr>
            <a:lvl2pPr algn="l">
              <a:defRPr sz="3500" b="1">
                <a:latin typeface="+mn-lt"/>
              </a:defRPr>
            </a:lvl2pPr>
            <a:lvl3pPr algn="l">
              <a:defRPr sz="3500" b="1">
                <a:latin typeface="+mn-lt"/>
              </a:defRPr>
            </a:lvl3pPr>
            <a:lvl4pPr algn="l">
              <a:defRPr sz="3500" b="1">
                <a:latin typeface="+mn-lt"/>
              </a:defRPr>
            </a:lvl4pPr>
            <a:lvl5pPr algn="l">
              <a:defRPr sz="3500" b="1">
                <a:latin typeface="+mn-lt"/>
              </a:defRPr>
            </a:lvl5pPr>
          </a:lstStyle>
          <a:p>
            <a:pPr lvl="0"/>
            <a:r>
              <a:rPr lang="en-US" smtClean="0"/>
              <a:t>Edit Master text styles</a:t>
            </a:r>
          </a:p>
        </p:txBody>
      </p:sp>
      <p:sp>
        <p:nvSpPr>
          <p:cNvPr id="5" name="Text Placeholder 4"/>
          <p:cNvSpPr>
            <a:spLocks noGrp="1"/>
          </p:cNvSpPr>
          <p:nvPr>
            <p:ph type="body" sz="quarter" idx="12"/>
          </p:nvPr>
        </p:nvSpPr>
        <p:spPr>
          <a:xfrm>
            <a:off x="1462088" y="5362575"/>
            <a:ext cx="9856787" cy="6870700"/>
          </a:xfrm>
          <a:prstGeom prst="rect">
            <a:avLst/>
          </a:prstGeom>
        </p:spPr>
        <p:txBody>
          <a:bodyPr/>
          <a:lstStyle>
            <a:lvl1pPr algn="l">
              <a:defRPr sz="6000" spc="-160" baseline="0">
                <a:solidFill>
                  <a:srgbClr val="5E5E5E"/>
                </a:solidFill>
                <a:latin typeface="+mn-lt"/>
              </a:defRPr>
            </a:lvl1pPr>
            <a:lvl2pPr marL="0" indent="-857250" algn="l">
              <a:buClr>
                <a:srgbClr val="83BE41"/>
              </a:buClr>
              <a:buFont typeface=".AppleSystemUIFont" charset="-120"/>
              <a:buChar char="—"/>
              <a:defRPr sz="6000" spc="-160" baseline="0">
                <a:solidFill>
                  <a:srgbClr val="5E5E5E"/>
                </a:solidFill>
                <a:latin typeface="+mn-lt"/>
              </a:defRPr>
            </a:lvl2pPr>
            <a:lvl3pPr marL="1440000" indent="-857250" algn="l">
              <a:buClr>
                <a:srgbClr val="83BE41"/>
              </a:buClr>
              <a:buFont typeface=".AppleSystemUIFont" charset="-120"/>
              <a:buChar char="—"/>
              <a:defRPr sz="6000" i="1" spc="-160" baseline="0">
                <a:solidFill>
                  <a:srgbClr val="5E5E5E"/>
                </a:solidFill>
                <a:latin typeface="+mn-lt"/>
              </a:defRPr>
            </a:lvl3pPr>
            <a:lvl4pPr marL="2160000" indent="-685800" algn="l">
              <a:buClr>
                <a:srgbClr val="83BE41"/>
              </a:buClr>
              <a:buFont typeface=".AppleSystemUIFont" charset="-120"/>
              <a:buChar char="—"/>
              <a:defRPr sz="4800" spc="-160" baseline="0">
                <a:solidFill>
                  <a:srgbClr val="5E5E5E"/>
                </a:solidFill>
                <a:latin typeface="+mn-lt"/>
              </a:defRPr>
            </a:lvl4pPr>
            <a:lvl5pPr marL="3060000" indent="-685800" algn="l">
              <a:buClr>
                <a:srgbClr val="83BE41"/>
              </a:buClr>
              <a:buFont typeface=".AppleSystemUIFont" charset="-120"/>
              <a:buChar char="–"/>
              <a:defRPr sz="4800" i="1" spc="-160" baseline="0">
                <a:solidFill>
                  <a:srgbClr val="5E5E5E"/>
                </a:soli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ialtas na hÉireann | Government of Ireland"/>
          <p:cNvSpPr txBox="1"/>
          <p:nvPr userDrawn="1"/>
        </p:nvSpPr>
        <p:spPr>
          <a:xfrm>
            <a:off x="1441447" y="12611805"/>
            <a:ext cx="11947181"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pPr/>
              <a:t>‹#›</a:t>
            </a:fld>
            <a:r>
              <a:rPr lang="en-GB" b="1" dirty="0" smtClean="0">
                <a:latin typeface="+mn-lt"/>
              </a:rPr>
              <a:t>  An </a:t>
            </a:r>
            <a:r>
              <a:rPr lang="en-GB" b="1" dirty="0" err="1" smtClean="0">
                <a:latin typeface="+mn-lt"/>
              </a:rPr>
              <a:t>Roinn</a:t>
            </a:r>
            <a:r>
              <a:rPr lang="en-GB" b="1" dirty="0" smtClean="0">
                <a:latin typeface="+mn-lt"/>
              </a:rPr>
              <a:t> </a:t>
            </a:r>
            <a:r>
              <a:rPr lang="en-GB" b="1" dirty="0" err="1" smtClean="0">
                <a:latin typeface="+mn-lt"/>
              </a:rPr>
              <a:t>Tithíochta</a:t>
            </a:r>
            <a:r>
              <a:rPr lang="en-GB" b="1" dirty="0" smtClean="0">
                <a:latin typeface="+mn-lt"/>
              </a:rPr>
              <a:t>,</a:t>
            </a:r>
            <a:r>
              <a:rPr lang="en-GB" b="1" baseline="0" dirty="0" smtClean="0">
                <a:latin typeface="+mn-lt"/>
              </a:rPr>
              <a:t> </a:t>
            </a:r>
            <a:r>
              <a:rPr lang="en-GB" b="1" dirty="0" err="1" smtClean="0">
                <a:latin typeface="+mn-lt"/>
              </a:rPr>
              <a:t>Pleanála</a:t>
            </a:r>
            <a:r>
              <a:rPr lang="en-GB" b="1" dirty="0" smtClean="0">
                <a:latin typeface="+mn-lt"/>
              </a:rPr>
              <a:t> </a:t>
            </a:r>
            <a:r>
              <a:rPr lang="en-GB" b="1" dirty="0" err="1" smtClean="0">
                <a:latin typeface="+mn-lt"/>
              </a:rPr>
              <a:t>agus</a:t>
            </a:r>
            <a:r>
              <a:rPr lang="en-GB" b="1" dirty="0" smtClean="0">
                <a:latin typeface="+mn-lt"/>
              </a:rPr>
              <a:t> </a:t>
            </a:r>
            <a:r>
              <a:rPr lang="en-GB" b="1" dirty="0" err="1" smtClean="0">
                <a:latin typeface="+mn-lt"/>
              </a:rPr>
              <a:t>Rialtais</a:t>
            </a:r>
            <a:r>
              <a:rPr lang="en-GB" b="1" dirty="0" smtClean="0">
                <a:latin typeface="+mn-lt"/>
              </a:rPr>
              <a:t> </a:t>
            </a:r>
            <a:r>
              <a:rPr lang="en-GB" b="1" dirty="0" err="1" smtClean="0">
                <a:latin typeface="+mn-lt"/>
              </a:rPr>
              <a:t>Áitiúil</a:t>
            </a:r>
            <a:r>
              <a:rPr lang="en-GB" b="1" dirty="0" smtClean="0">
                <a:latin typeface="+mn-lt"/>
              </a:rPr>
              <a:t> </a:t>
            </a:r>
            <a:r>
              <a:rPr lang="en-GB" dirty="0" smtClean="0">
                <a:latin typeface="+mn-lt"/>
              </a:rPr>
              <a:t>|</a:t>
            </a:r>
            <a:r>
              <a:rPr lang="en-GB" baseline="0" dirty="0" smtClean="0">
                <a:latin typeface="+mn-lt"/>
              </a:rPr>
              <a:t> </a:t>
            </a:r>
            <a:r>
              <a:rPr lang="en-GB" dirty="0" smtClean="0">
                <a:latin typeface="+mn-lt"/>
              </a:rPr>
              <a:t>Department of</a:t>
            </a:r>
            <a:r>
              <a:rPr lang="en-GB" baseline="0" dirty="0" smtClean="0">
                <a:latin typeface="+mn-lt"/>
              </a:rPr>
              <a:t> </a:t>
            </a:r>
            <a:r>
              <a:rPr lang="en-GB" dirty="0" smtClean="0">
                <a:latin typeface="+mn-lt"/>
              </a:rPr>
              <a:t>Housing,</a:t>
            </a:r>
            <a:r>
              <a:rPr lang="en-GB" baseline="0" dirty="0" smtClean="0">
                <a:latin typeface="+mn-lt"/>
              </a:rPr>
              <a:t> </a:t>
            </a:r>
            <a:r>
              <a:rPr lang="en-GB" dirty="0" smtClean="0">
                <a:latin typeface="+mn-lt"/>
              </a:rPr>
              <a:t>Planning and Local Government</a:t>
            </a:r>
            <a:endParaRPr dirty="0">
              <a:latin typeface="+mn-lt"/>
            </a:endParaRPr>
          </a:p>
        </p:txBody>
      </p:sp>
    </p:spTree>
    <p:extLst>
      <p:ext uri="{BB962C8B-B14F-4D97-AF65-F5344CB8AC3E}">
        <p14:creationId xmlns:p14="http://schemas.microsoft.com/office/powerpoint/2010/main" val="1241443098"/>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p:nvPr/>
        </p:nvSpPr>
        <p:spPr>
          <a:xfrm>
            <a:off x="3708970" y="9482323"/>
            <a:ext cx="18897030" cy="3006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lgn="l" defTabSz="800735">
              <a:lnSpc>
                <a:spcPct val="120000"/>
              </a:lnSpc>
              <a:defRPr sz="3104">
                <a:solidFill>
                  <a:srgbClr val="FFFFFF"/>
                </a:solidFill>
              </a:defRPr>
            </a:lvl1pPr>
            <a:lvl2pPr indent="0" algn="l" defTabSz="800735">
              <a:lnSpc>
                <a:spcPct val="120000"/>
              </a:lnSpc>
              <a:buClr>
                <a:srgbClr val="FFFFFF"/>
              </a:buClr>
              <a:defRPr sz="3104">
                <a:solidFill>
                  <a:srgbClr val="FFFFFF"/>
                </a:solidFill>
                <a:latin typeface="Georgia"/>
                <a:ea typeface="Georgia"/>
                <a:cs typeface="Georgia"/>
                <a:sym typeface="Georgia"/>
              </a:defRPr>
            </a:lvl2pPr>
            <a:lvl3pPr indent="443484" algn="l" defTabSz="800735">
              <a:lnSpc>
                <a:spcPct val="120000"/>
              </a:lnSpc>
              <a:defRPr sz="3104" i="1">
                <a:solidFill>
                  <a:srgbClr val="FFFFFF"/>
                </a:solidFill>
              </a:defRPr>
            </a:lvl3pPr>
            <a:lvl4pPr indent="665226" algn="l" defTabSz="800735">
              <a:lnSpc>
                <a:spcPct val="120000"/>
              </a:lnSpc>
              <a:defRPr sz="3104" i="1">
                <a:solidFill>
                  <a:srgbClr val="FFFFFF"/>
                </a:solidFill>
                <a:latin typeface="Georgia"/>
                <a:ea typeface="Georgia"/>
                <a:cs typeface="Georgia"/>
                <a:sym typeface="Georgia"/>
              </a:defRPr>
            </a:lvl4pPr>
            <a:lvl5pPr indent="886968" algn="l" defTabSz="800735">
              <a:lnSpc>
                <a:spcPct val="120000"/>
              </a:lnSpc>
              <a:defRPr sz="3104" i="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 name="Rialtas na hÉireann | Government of Ireland"/>
          <p:cNvSpPr txBox="1"/>
          <p:nvPr/>
        </p:nvSpPr>
        <p:spPr>
          <a:xfrm>
            <a:off x="1441447" y="12611805"/>
            <a:ext cx="11947181"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pPr/>
              <a:t>‹#›</a:t>
            </a:fld>
            <a:r>
              <a:rPr lang="en-GB" b="1" dirty="0" smtClean="0">
                <a:latin typeface="+mn-lt"/>
              </a:rPr>
              <a:t>  An </a:t>
            </a:r>
            <a:r>
              <a:rPr lang="en-GB" b="1" dirty="0" err="1" smtClean="0">
                <a:latin typeface="+mn-lt"/>
              </a:rPr>
              <a:t>Roinn</a:t>
            </a:r>
            <a:r>
              <a:rPr lang="en-GB" b="1" dirty="0" smtClean="0">
                <a:latin typeface="+mn-lt"/>
              </a:rPr>
              <a:t> </a:t>
            </a:r>
            <a:r>
              <a:rPr lang="en-GB" b="1" dirty="0" err="1" smtClean="0">
                <a:latin typeface="+mn-lt"/>
              </a:rPr>
              <a:t>Tithíochta</a:t>
            </a:r>
            <a:r>
              <a:rPr lang="en-GB" b="1" dirty="0" smtClean="0">
                <a:latin typeface="+mn-lt"/>
              </a:rPr>
              <a:t>,</a:t>
            </a:r>
            <a:r>
              <a:rPr lang="en-GB" b="1" baseline="0" dirty="0" smtClean="0">
                <a:latin typeface="+mn-lt"/>
              </a:rPr>
              <a:t> </a:t>
            </a:r>
            <a:r>
              <a:rPr lang="en-GB" b="1" dirty="0" err="1" smtClean="0">
                <a:latin typeface="+mn-lt"/>
              </a:rPr>
              <a:t>Pleanála</a:t>
            </a:r>
            <a:r>
              <a:rPr lang="en-GB" b="1" dirty="0" smtClean="0">
                <a:latin typeface="+mn-lt"/>
              </a:rPr>
              <a:t> </a:t>
            </a:r>
            <a:r>
              <a:rPr lang="en-GB" b="1" dirty="0" err="1" smtClean="0">
                <a:latin typeface="+mn-lt"/>
              </a:rPr>
              <a:t>agus</a:t>
            </a:r>
            <a:r>
              <a:rPr lang="en-GB" b="1" dirty="0" smtClean="0">
                <a:latin typeface="+mn-lt"/>
              </a:rPr>
              <a:t> </a:t>
            </a:r>
            <a:r>
              <a:rPr lang="en-GB" b="1" dirty="0" err="1" smtClean="0">
                <a:latin typeface="+mn-lt"/>
              </a:rPr>
              <a:t>Rialtais</a:t>
            </a:r>
            <a:r>
              <a:rPr lang="en-GB" b="1" dirty="0" smtClean="0">
                <a:latin typeface="+mn-lt"/>
              </a:rPr>
              <a:t> </a:t>
            </a:r>
            <a:r>
              <a:rPr lang="en-GB" b="1" dirty="0" err="1" smtClean="0">
                <a:latin typeface="+mn-lt"/>
              </a:rPr>
              <a:t>Áitiúil</a:t>
            </a:r>
            <a:r>
              <a:rPr lang="en-GB" b="1" dirty="0" smtClean="0">
                <a:latin typeface="+mn-lt"/>
              </a:rPr>
              <a:t> </a:t>
            </a:r>
            <a:r>
              <a:rPr lang="en-GB" dirty="0" smtClean="0">
                <a:latin typeface="+mn-lt"/>
              </a:rPr>
              <a:t>|</a:t>
            </a:r>
            <a:r>
              <a:rPr lang="en-GB" baseline="0" dirty="0" smtClean="0">
                <a:latin typeface="+mn-lt"/>
              </a:rPr>
              <a:t> </a:t>
            </a:r>
            <a:r>
              <a:rPr lang="en-GB" dirty="0" smtClean="0">
                <a:latin typeface="+mn-lt"/>
              </a:rPr>
              <a:t>Department of</a:t>
            </a:r>
            <a:r>
              <a:rPr lang="en-GB" baseline="0" dirty="0" smtClean="0">
                <a:latin typeface="+mn-lt"/>
              </a:rPr>
              <a:t> </a:t>
            </a:r>
            <a:r>
              <a:rPr lang="en-GB" dirty="0" smtClean="0">
                <a:latin typeface="+mn-lt"/>
              </a:rPr>
              <a:t>Housing,</a:t>
            </a:r>
            <a:r>
              <a:rPr lang="en-GB" baseline="0" dirty="0" smtClean="0">
                <a:latin typeface="+mn-lt"/>
              </a:rPr>
              <a:t> </a:t>
            </a:r>
            <a:r>
              <a:rPr lang="en-GB" dirty="0" smtClean="0">
                <a:latin typeface="+mn-lt"/>
              </a:rPr>
              <a:t>Planning and Local Government</a:t>
            </a:r>
            <a:endParaRPr dirty="0">
              <a:latin typeface="+mn-lt"/>
            </a:endParaRPr>
          </a:p>
        </p:txBody>
      </p:sp>
      <p:pic>
        <p:nvPicPr>
          <p:cNvPr id="9" name="Picture 8"/>
          <p:cNvPicPr>
            <a:picLocks noChangeAspect="1"/>
          </p:cNvPicPr>
          <p:nvPr userDrawn="1"/>
        </p:nvPicPr>
        <p:blipFill rotWithShape="1">
          <a:blip r:embed="rId1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3" name="Text Placeholder 2"/>
          <p:cNvSpPr>
            <a:spLocks noGrp="1"/>
          </p:cNvSpPr>
          <p:nvPr>
            <p:ph type="body" idx="1"/>
          </p:nvPr>
        </p:nvSpPr>
        <p:spPr>
          <a:xfrm>
            <a:off x="1441449" y="3651250"/>
            <a:ext cx="19252867" cy="87026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 Third level</a:t>
            </a:r>
          </a:p>
          <a:p>
            <a:pPr lvl="3"/>
            <a:r>
              <a:rPr lang="en-US" dirty="0" smtClean="0"/>
              <a:t>  Fourth level</a:t>
            </a:r>
          </a:p>
          <a:p>
            <a:pPr lvl="4"/>
            <a:r>
              <a:rPr lang="en-US" dirty="0" smtClean="0"/>
              <a:t> Fifth level</a:t>
            </a:r>
            <a:endParaRPr lang="en-US" dirty="0"/>
          </a:p>
        </p:txBody>
      </p:sp>
      <p:sp>
        <p:nvSpPr>
          <p:cNvPr id="4" name="Title Placeholder 3"/>
          <p:cNvSpPr>
            <a:spLocks noGrp="1"/>
          </p:cNvSpPr>
          <p:nvPr>
            <p:ph type="title"/>
          </p:nvPr>
        </p:nvSpPr>
        <p:spPr>
          <a:xfrm>
            <a:off x="1411042" y="742245"/>
            <a:ext cx="19283274" cy="2286000"/>
          </a:xfrm>
          <a:prstGeom prst="rect">
            <a:avLst/>
          </a:prstGeom>
        </p:spPr>
        <p:txBody>
          <a:bodyPr vert="horz" lIns="91440" tIns="45720" rIns="91440" bIns="45720" rtlCol="0" anchor="t">
            <a:normAutofit/>
          </a:bodyPr>
          <a:lstStyle/>
          <a:p>
            <a:r>
              <a:rPr lang="en-US" dirty="0" smtClean="0"/>
              <a:t>Title Text</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58" r:id="rId3"/>
    <p:sldLayoutId id="2147483663" r:id="rId4"/>
    <p:sldLayoutId id="2147483665" r:id="rId5"/>
    <p:sldLayoutId id="2147483664" r:id="rId6"/>
    <p:sldLayoutId id="2147483666" r:id="rId7"/>
    <p:sldLayoutId id="2147483660" r:id="rId8"/>
    <p:sldLayoutId id="2147483669" r:id="rId9"/>
    <p:sldLayoutId id="2147483668" r:id="rId10"/>
    <p:sldLayoutId id="2147483659" r:id="rId11"/>
    <p:sldLayoutId id="2147483667" r:id="rId12"/>
  </p:sldLayoutIdLst>
  <p:transition spd="med"/>
  <p:timing>
    <p:tnLst>
      <p:par>
        <p:cTn id="1" dur="indefinite" restart="never" nodeType="tmRoot"/>
      </p:par>
    </p:tnLst>
  </p:timing>
  <p:txStyles>
    <p:titleStyle>
      <a:lvl1pPr marL="0" marR="0" indent="0" algn="l" defTabSz="825500" eaLnBrk="1" latinLnBrk="0" hangingPunct="1">
        <a:lnSpc>
          <a:spcPct val="100000"/>
        </a:lnSpc>
        <a:spcBef>
          <a:spcPts val="0"/>
        </a:spcBef>
        <a:spcAft>
          <a:spcPts val="0"/>
        </a:spcAft>
        <a:buClrTx/>
        <a:buSzTx/>
        <a:buFontTx/>
        <a:buNone/>
        <a:tabLst/>
        <a:defRPr sz="9600" b="1" i="0" u="none" strike="noStrike" cap="none" spc="-180" baseline="0">
          <a:ln>
            <a:noFill/>
          </a:ln>
          <a:solidFill>
            <a:srgbClr val="004D44"/>
          </a:solidFill>
          <a:uFillTx/>
          <a:latin typeface="+mn-lt"/>
          <a:ea typeface="Open Sans"/>
          <a:cs typeface="Open Sans"/>
          <a:sym typeface="Open Sans"/>
        </a:defRPr>
      </a:lvl1pPr>
      <a:lvl2pPr marL="0" marR="0" indent="228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2pPr>
      <a:lvl3pPr marL="0" marR="0" indent="457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3pPr>
      <a:lvl4pPr marL="0" marR="0" indent="685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4pPr>
      <a:lvl5pPr marL="0" marR="0" indent="9144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5pPr>
      <a:lvl6pPr marL="0" marR="0" indent="11430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6pPr>
      <a:lvl7pPr marL="0" marR="0" indent="1371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7pPr>
      <a:lvl8pPr marL="0" marR="0" indent="1600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8pPr>
      <a:lvl9pPr marL="0" marR="0" indent="1828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9pPr>
    </p:titleStyle>
    <p:bodyStyle>
      <a:lvl1pPr marL="0" marR="0" indent="0" algn="l" defTabSz="825500" eaLnBrk="1" fontAlgn="auto" latinLnBrk="0" hangingPunct="1">
        <a:lnSpc>
          <a:spcPct val="110000"/>
        </a:lnSpc>
        <a:spcBef>
          <a:spcPts val="0"/>
        </a:spcBef>
        <a:spcAft>
          <a:spcPts val="0"/>
        </a:spcAft>
        <a:buClrTx/>
        <a:buSzTx/>
        <a:buFontTx/>
        <a:buNone/>
        <a:tabLst/>
        <a:defRPr sz="8800" b="0" i="0" u="none" strike="noStrike" cap="none" spc="-150" baseline="0">
          <a:ln>
            <a:noFill/>
          </a:ln>
          <a:solidFill>
            <a:srgbClr val="5E5E5E"/>
          </a:solidFill>
          <a:uFillTx/>
          <a:latin typeface="+mn-lt"/>
          <a:ea typeface="Open Sans"/>
          <a:cs typeface="Open Sans"/>
          <a:sym typeface="Open Sans"/>
        </a:defRPr>
      </a:lvl1pPr>
      <a:lvl2pPr marL="0" marR="0" indent="228600" algn="l" defTabSz="825500" eaLnBrk="1" fontAlgn="auto" latinLnBrk="0" hangingPunct="1">
        <a:lnSpc>
          <a:spcPct val="110000"/>
        </a:lnSpc>
        <a:spcBef>
          <a:spcPts val="0"/>
        </a:spcBef>
        <a:spcAft>
          <a:spcPts val="0"/>
        </a:spcAft>
        <a:buClrTx/>
        <a:buSzTx/>
        <a:buFontTx/>
        <a:buNone/>
        <a:tabLst/>
        <a:defRPr sz="6000" b="0" i="0" u="none" strike="noStrike" cap="none" spc="-150" baseline="0">
          <a:ln>
            <a:noFill/>
          </a:ln>
          <a:solidFill>
            <a:srgbClr val="5E5E5E"/>
          </a:solidFill>
          <a:uFillTx/>
          <a:latin typeface="+mn-lt"/>
          <a:ea typeface="Open Sans"/>
          <a:cs typeface="Open Sans"/>
          <a:sym typeface="Open Sans"/>
        </a:defRPr>
      </a:lvl2pPr>
      <a:lvl3pPr marL="1440000" marR="0" indent="-857250" algn="l" defTabSz="825500" eaLnBrk="1" fontAlgn="auto" latinLnBrk="0" hangingPunct="1">
        <a:lnSpc>
          <a:spcPct val="110000"/>
        </a:lnSpc>
        <a:spcBef>
          <a:spcPts val="0"/>
        </a:spcBef>
        <a:spcAft>
          <a:spcPts val="0"/>
        </a:spcAft>
        <a:buClr>
          <a:srgbClr val="83BE41"/>
        </a:buClr>
        <a:buSzTx/>
        <a:buFont typeface=".AppleSystemUIFont" charset="-120"/>
        <a:buChar char="—"/>
        <a:tabLst/>
        <a:defRPr sz="6000" b="0" i="1" u="none" strike="noStrike" cap="none" spc="-150" baseline="0">
          <a:ln>
            <a:noFill/>
          </a:ln>
          <a:solidFill>
            <a:srgbClr val="5E5E5E"/>
          </a:solidFill>
          <a:uFillTx/>
          <a:latin typeface="+mn-lt"/>
          <a:ea typeface="Open Sans"/>
          <a:cs typeface="Open Sans"/>
          <a:sym typeface="Open Sans"/>
        </a:defRPr>
      </a:lvl3pPr>
      <a:lvl4pPr marL="2160000" marR="0" indent="-685800" algn="l" defTabSz="825500" eaLnBrk="1" fontAlgn="auto" latinLnBrk="0" hangingPunct="1">
        <a:lnSpc>
          <a:spcPct val="110000"/>
        </a:lnSpc>
        <a:spcBef>
          <a:spcPts val="0"/>
        </a:spcBef>
        <a:spcAft>
          <a:spcPts val="0"/>
        </a:spcAft>
        <a:buClr>
          <a:srgbClr val="83BE41"/>
        </a:buClr>
        <a:buSzTx/>
        <a:buFont typeface=".AppleSystemUIFont" charset="-120"/>
        <a:buChar char="—"/>
        <a:tabLst/>
        <a:defRPr sz="4800" b="0" i="0" u="none" strike="noStrike" cap="none" spc="-150" baseline="0">
          <a:ln>
            <a:noFill/>
          </a:ln>
          <a:solidFill>
            <a:srgbClr val="5E5E5E"/>
          </a:solidFill>
          <a:uFillTx/>
          <a:latin typeface="+mn-lt"/>
          <a:ea typeface="Open Sans"/>
          <a:cs typeface="Open Sans"/>
          <a:sym typeface="Open Sans"/>
        </a:defRPr>
      </a:lvl4pPr>
      <a:lvl5pPr marL="2880000" marR="0" indent="-685800" algn="l" defTabSz="825500" eaLnBrk="1" fontAlgn="auto" latinLnBrk="0" hangingPunct="1">
        <a:lnSpc>
          <a:spcPct val="110000"/>
        </a:lnSpc>
        <a:spcBef>
          <a:spcPts val="0"/>
        </a:spcBef>
        <a:spcAft>
          <a:spcPts val="0"/>
        </a:spcAft>
        <a:buClr>
          <a:srgbClr val="83BE41"/>
        </a:buClr>
        <a:buSzTx/>
        <a:buFont typeface=".AppleSystemUIFont" charset="-120"/>
        <a:buChar char="–"/>
        <a:tabLst/>
        <a:defRPr sz="4800" b="0" i="1" u="none" strike="noStrike" cap="none" spc="-150" baseline="0">
          <a:ln>
            <a:noFill/>
          </a:ln>
          <a:solidFill>
            <a:srgbClr val="5E5E5E"/>
          </a:solidFill>
          <a:uFillTx/>
          <a:latin typeface="+mn-lt"/>
          <a:ea typeface="Open Sans"/>
          <a:cs typeface="Open Sans"/>
          <a:sym typeface="Open Sans"/>
        </a:defRPr>
      </a:lvl5pPr>
      <a:lvl6pPr marL="0" marR="0" indent="11430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6pPr>
      <a:lvl7pPr marL="0" marR="0" indent="13716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7pPr>
      <a:lvl8pPr marL="0" marR="0" indent="16002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8pPr>
      <a:lvl9pPr marL="0" marR="0" indent="18288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9pPr>
    </p:bodyStyle>
    <p:otherStyle>
      <a:lvl1pPr marL="0" marR="0" indent="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1pPr>
      <a:lvl2pPr marL="0" marR="0" indent="2286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2pPr>
      <a:lvl3pPr marL="0" marR="0" indent="4572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3pPr>
      <a:lvl4pPr marL="0" marR="0" indent="6858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4pPr>
      <a:lvl5pPr marL="0" marR="0" indent="9144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5pPr>
      <a:lvl6pPr marL="0" marR="0" indent="11430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6pPr>
      <a:lvl7pPr marL="0" marR="0" indent="13716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7pPr>
      <a:lvl8pPr marL="0" marR="0" indent="16002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8pPr>
      <a:lvl9pPr marL="0" marR="0" indent="18288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p:nvPr/>
        </p:nvSpPr>
        <p:spPr>
          <a:xfrm>
            <a:off x="3708970" y="9482323"/>
            <a:ext cx="18897030" cy="3006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lgn="l" defTabSz="800735">
              <a:lnSpc>
                <a:spcPct val="120000"/>
              </a:lnSpc>
              <a:defRPr sz="3104">
                <a:solidFill>
                  <a:srgbClr val="FFFFFF"/>
                </a:solidFill>
              </a:defRPr>
            </a:lvl1pPr>
            <a:lvl2pPr indent="0" algn="l" defTabSz="800735">
              <a:lnSpc>
                <a:spcPct val="120000"/>
              </a:lnSpc>
              <a:buClr>
                <a:srgbClr val="FFFFFF"/>
              </a:buClr>
              <a:defRPr sz="3104">
                <a:solidFill>
                  <a:srgbClr val="FFFFFF"/>
                </a:solidFill>
                <a:latin typeface="Georgia"/>
                <a:ea typeface="Georgia"/>
                <a:cs typeface="Georgia"/>
                <a:sym typeface="Georgia"/>
              </a:defRPr>
            </a:lvl2pPr>
            <a:lvl3pPr indent="443484" algn="l" defTabSz="800735">
              <a:lnSpc>
                <a:spcPct val="120000"/>
              </a:lnSpc>
              <a:defRPr sz="3104" i="1">
                <a:solidFill>
                  <a:srgbClr val="FFFFFF"/>
                </a:solidFill>
              </a:defRPr>
            </a:lvl3pPr>
            <a:lvl4pPr indent="665226" algn="l" defTabSz="800735">
              <a:lnSpc>
                <a:spcPct val="120000"/>
              </a:lnSpc>
              <a:defRPr sz="3104" i="1">
                <a:solidFill>
                  <a:srgbClr val="FFFFFF"/>
                </a:solidFill>
                <a:latin typeface="Georgia"/>
                <a:ea typeface="Georgia"/>
                <a:cs typeface="Georgia"/>
                <a:sym typeface="Georgia"/>
              </a:defRPr>
            </a:lvl4pPr>
            <a:lvl5pPr indent="886968" algn="l" defTabSz="800735">
              <a:lnSpc>
                <a:spcPct val="120000"/>
              </a:lnSpc>
              <a:defRPr sz="3104" i="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 name="Rialtas na hÉireann | Government of Ireland"/>
          <p:cNvSpPr txBox="1"/>
          <p:nvPr/>
        </p:nvSpPr>
        <p:spPr>
          <a:xfrm>
            <a:off x="1441447" y="12611805"/>
            <a:ext cx="11947181" cy="37959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1800">
                <a:solidFill>
                  <a:srgbClr val="929292"/>
                </a:solidFill>
              </a:defRPr>
            </a:lvl1pPr>
          </a:lstStyle>
          <a:p>
            <a:fld id="{93D0CC9E-ED4E-524D-8BB9-8829151DFDE7}" type="slidenum">
              <a:rPr lang="uk-UA" b="1" smtClean="0">
                <a:latin typeface="+mn-lt"/>
              </a:rPr>
              <a:pPr/>
              <a:t>‹#›</a:t>
            </a:fld>
            <a:r>
              <a:rPr lang="en-GB" b="1" dirty="0" smtClean="0">
                <a:latin typeface="+mn-lt"/>
              </a:rPr>
              <a:t>  An </a:t>
            </a:r>
            <a:r>
              <a:rPr lang="en-GB" b="1" dirty="0" err="1" smtClean="0">
                <a:latin typeface="+mn-lt"/>
              </a:rPr>
              <a:t>Roinn</a:t>
            </a:r>
            <a:r>
              <a:rPr lang="en-GB" b="1" dirty="0" smtClean="0">
                <a:latin typeface="+mn-lt"/>
              </a:rPr>
              <a:t> </a:t>
            </a:r>
            <a:r>
              <a:rPr lang="en-GB" b="1" dirty="0" err="1" smtClean="0">
                <a:latin typeface="+mn-lt"/>
              </a:rPr>
              <a:t>Tithíochta</a:t>
            </a:r>
            <a:r>
              <a:rPr lang="en-GB" b="1" dirty="0" smtClean="0">
                <a:latin typeface="+mn-lt"/>
              </a:rPr>
              <a:t>,</a:t>
            </a:r>
            <a:r>
              <a:rPr lang="en-GB" b="1" baseline="0" dirty="0" smtClean="0">
                <a:latin typeface="+mn-lt"/>
              </a:rPr>
              <a:t> </a:t>
            </a:r>
            <a:r>
              <a:rPr lang="en-GB" b="1" dirty="0" err="1" smtClean="0">
                <a:latin typeface="+mn-lt"/>
              </a:rPr>
              <a:t>Pleanála</a:t>
            </a:r>
            <a:r>
              <a:rPr lang="en-GB" b="1" dirty="0" smtClean="0">
                <a:latin typeface="+mn-lt"/>
              </a:rPr>
              <a:t> </a:t>
            </a:r>
            <a:r>
              <a:rPr lang="en-GB" b="1" dirty="0" err="1" smtClean="0">
                <a:latin typeface="+mn-lt"/>
              </a:rPr>
              <a:t>agus</a:t>
            </a:r>
            <a:r>
              <a:rPr lang="en-GB" b="1" dirty="0" smtClean="0">
                <a:latin typeface="+mn-lt"/>
              </a:rPr>
              <a:t> </a:t>
            </a:r>
            <a:r>
              <a:rPr lang="en-GB" b="1" dirty="0" err="1" smtClean="0">
                <a:latin typeface="+mn-lt"/>
              </a:rPr>
              <a:t>Rialtais</a:t>
            </a:r>
            <a:r>
              <a:rPr lang="en-GB" b="1" dirty="0" smtClean="0">
                <a:latin typeface="+mn-lt"/>
              </a:rPr>
              <a:t> </a:t>
            </a:r>
            <a:r>
              <a:rPr lang="en-GB" b="1" dirty="0" err="1" smtClean="0">
                <a:latin typeface="+mn-lt"/>
              </a:rPr>
              <a:t>Áitiúil</a:t>
            </a:r>
            <a:r>
              <a:rPr lang="en-GB" b="1" dirty="0" smtClean="0">
                <a:latin typeface="+mn-lt"/>
              </a:rPr>
              <a:t> </a:t>
            </a:r>
            <a:r>
              <a:rPr lang="en-GB" dirty="0" smtClean="0">
                <a:latin typeface="+mn-lt"/>
              </a:rPr>
              <a:t>|</a:t>
            </a:r>
            <a:r>
              <a:rPr lang="en-GB" baseline="0" dirty="0" smtClean="0">
                <a:latin typeface="+mn-lt"/>
              </a:rPr>
              <a:t> </a:t>
            </a:r>
            <a:r>
              <a:rPr lang="en-GB" dirty="0" smtClean="0">
                <a:latin typeface="+mn-lt"/>
              </a:rPr>
              <a:t>Department of</a:t>
            </a:r>
            <a:r>
              <a:rPr lang="en-GB" baseline="0" dirty="0" smtClean="0">
                <a:latin typeface="+mn-lt"/>
              </a:rPr>
              <a:t> </a:t>
            </a:r>
            <a:r>
              <a:rPr lang="en-GB" dirty="0" smtClean="0">
                <a:latin typeface="+mn-lt"/>
              </a:rPr>
              <a:t>Housing,</a:t>
            </a:r>
            <a:r>
              <a:rPr lang="en-GB" baseline="0" dirty="0" smtClean="0">
                <a:latin typeface="+mn-lt"/>
              </a:rPr>
              <a:t> </a:t>
            </a:r>
            <a:r>
              <a:rPr lang="en-GB" dirty="0" smtClean="0">
                <a:latin typeface="+mn-lt"/>
              </a:rPr>
              <a:t>Planning and Local Government</a:t>
            </a:r>
            <a:endParaRPr dirty="0">
              <a:latin typeface="+mn-lt"/>
            </a:endParaRPr>
          </a:p>
        </p:txBody>
      </p:sp>
      <p:pic>
        <p:nvPicPr>
          <p:cNvPr id="9" name="Picture 8"/>
          <p:cNvPicPr>
            <a:picLocks noChangeAspect="1"/>
          </p:cNvPicPr>
          <p:nvPr userDrawn="1"/>
        </p:nvPicPr>
        <p:blipFill rotWithShape="1">
          <a:blip r:embed="rId14" cstate="print">
            <a:extLst>
              <a:ext uri="{28A0092B-C50C-407E-A947-70E740481C1C}">
                <a14:useLocalDpi xmlns:a14="http://schemas.microsoft.com/office/drawing/2010/main" val="0"/>
              </a:ext>
            </a:extLst>
          </a:blip>
          <a:srcRect l="6815" t="18522" r="74814" b="19072"/>
          <a:stretch/>
        </p:blipFill>
        <p:spPr>
          <a:xfrm>
            <a:off x="21704968" y="950497"/>
            <a:ext cx="1474548" cy="2009274"/>
          </a:xfrm>
          <a:prstGeom prst="rect">
            <a:avLst/>
          </a:prstGeom>
        </p:spPr>
      </p:pic>
      <p:sp>
        <p:nvSpPr>
          <p:cNvPr id="3" name="Text Placeholder 2"/>
          <p:cNvSpPr>
            <a:spLocks noGrp="1"/>
          </p:cNvSpPr>
          <p:nvPr>
            <p:ph type="body" idx="1"/>
          </p:nvPr>
        </p:nvSpPr>
        <p:spPr>
          <a:xfrm>
            <a:off x="1441449" y="3651250"/>
            <a:ext cx="19252867" cy="87026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 Third level</a:t>
            </a:r>
          </a:p>
          <a:p>
            <a:pPr lvl="3"/>
            <a:r>
              <a:rPr lang="en-US" dirty="0" smtClean="0"/>
              <a:t>  Fourth level</a:t>
            </a:r>
          </a:p>
          <a:p>
            <a:pPr lvl="4"/>
            <a:r>
              <a:rPr lang="en-US" dirty="0" smtClean="0"/>
              <a:t> Fifth level</a:t>
            </a:r>
            <a:endParaRPr lang="en-US" dirty="0"/>
          </a:p>
        </p:txBody>
      </p:sp>
      <p:sp>
        <p:nvSpPr>
          <p:cNvPr id="4" name="Title Placeholder 3"/>
          <p:cNvSpPr>
            <a:spLocks noGrp="1"/>
          </p:cNvSpPr>
          <p:nvPr>
            <p:ph type="title"/>
          </p:nvPr>
        </p:nvSpPr>
        <p:spPr>
          <a:xfrm>
            <a:off x="1411042" y="742245"/>
            <a:ext cx="19283274" cy="2286000"/>
          </a:xfrm>
          <a:prstGeom prst="rect">
            <a:avLst/>
          </a:prstGeom>
        </p:spPr>
        <p:txBody>
          <a:bodyPr vert="horz" lIns="91440" tIns="45720" rIns="91440" bIns="45720" rtlCol="0" anchor="t">
            <a:normAutofit/>
          </a:bodyPr>
          <a:lstStyle/>
          <a:p>
            <a:r>
              <a:rPr lang="en-US" dirty="0" smtClean="0"/>
              <a:t>Title Text</a:t>
            </a:r>
            <a:endParaRPr lang="en-US" dirty="0"/>
          </a:p>
        </p:txBody>
      </p:sp>
    </p:spTree>
    <p:extLst>
      <p:ext uri="{BB962C8B-B14F-4D97-AF65-F5344CB8AC3E}">
        <p14:creationId xmlns:p14="http://schemas.microsoft.com/office/powerpoint/2010/main" val="12107677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ransition spd="med"/>
  <p:timing>
    <p:tnLst>
      <p:par>
        <p:cTn id="1" dur="indefinite" restart="never" nodeType="tmRoot"/>
      </p:par>
    </p:tnLst>
  </p:timing>
  <p:txStyles>
    <p:titleStyle>
      <a:lvl1pPr marL="0" marR="0" indent="0" algn="l" defTabSz="825500" eaLnBrk="1" latinLnBrk="0" hangingPunct="1">
        <a:lnSpc>
          <a:spcPct val="100000"/>
        </a:lnSpc>
        <a:spcBef>
          <a:spcPts val="0"/>
        </a:spcBef>
        <a:spcAft>
          <a:spcPts val="0"/>
        </a:spcAft>
        <a:buClrTx/>
        <a:buSzTx/>
        <a:buFontTx/>
        <a:buNone/>
        <a:tabLst/>
        <a:defRPr sz="9600" b="1" i="0" u="none" strike="noStrike" cap="none" spc="-180" baseline="0">
          <a:ln>
            <a:noFill/>
          </a:ln>
          <a:solidFill>
            <a:srgbClr val="004D44"/>
          </a:solidFill>
          <a:uFillTx/>
          <a:latin typeface="+mn-lt"/>
          <a:ea typeface="Open Sans"/>
          <a:cs typeface="Open Sans"/>
          <a:sym typeface="Open Sans"/>
        </a:defRPr>
      </a:lvl1pPr>
      <a:lvl2pPr marL="0" marR="0" indent="228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2pPr>
      <a:lvl3pPr marL="0" marR="0" indent="457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3pPr>
      <a:lvl4pPr marL="0" marR="0" indent="685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4pPr>
      <a:lvl5pPr marL="0" marR="0" indent="9144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5pPr>
      <a:lvl6pPr marL="0" marR="0" indent="11430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6pPr>
      <a:lvl7pPr marL="0" marR="0" indent="13716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7pPr>
      <a:lvl8pPr marL="0" marR="0" indent="16002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8pPr>
      <a:lvl9pPr marL="0" marR="0" indent="1828800" algn="ctr" defTabSz="825500" eaLnBrk="1" latinLnBrk="0" hangingPunct="1">
        <a:lnSpc>
          <a:spcPct val="100000"/>
        </a:lnSpc>
        <a:spcBef>
          <a:spcPts val="0"/>
        </a:spcBef>
        <a:spcAft>
          <a:spcPts val="0"/>
        </a:spcAft>
        <a:buClrTx/>
        <a:buSzTx/>
        <a:buFontTx/>
        <a:buNone/>
        <a:tabLst/>
        <a:defRPr sz="5700" b="1" i="0" u="none" strike="noStrike" cap="all" spc="513" baseline="0">
          <a:ln>
            <a:noFill/>
          </a:ln>
          <a:solidFill>
            <a:srgbClr val="9B895A"/>
          </a:solidFill>
          <a:uFillTx/>
          <a:latin typeface="Open Sans"/>
          <a:ea typeface="Open Sans"/>
          <a:cs typeface="Open Sans"/>
          <a:sym typeface="Open Sans"/>
        </a:defRPr>
      </a:lvl9pPr>
    </p:titleStyle>
    <p:bodyStyle>
      <a:lvl1pPr marL="0" marR="0" indent="0" algn="l" defTabSz="825500" eaLnBrk="1" fontAlgn="auto" latinLnBrk="0" hangingPunct="1">
        <a:lnSpc>
          <a:spcPct val="110000"/>
        </a:lnSpc>
        <a:spcBef>
          <a:spcPts val="0"/>
        </a:spcBef>
        <a:spcAft>
          <a:spcPts val="0"/>
        </a:spcAft>
        <a:buClrTx/>
        <a:buSzTx/>
        <a:buFontTx/>
        <a:buNone/>
        <a:tabLst/>
        <a:defRPr sz="8800" b="0" i="0" u="none" strike="noStrike" cap="none" spc="-150" baseline="0">
          <a:ln>
            <a:noFill/>
          </a:ln>
          <a:solidFill>
            <a:srgbClr val="5E5E5E"/>
          </a:solidFill>
          <a:uFillTx/>
          <a:latin typeface="+mn-lt"/>
          <a:ea typeface="Open Sans"/>
          <a:cs typeface="Open Sans"/>
          <a:sym typeface="Open Sans"/>
        </a:defRPr>
      </a:lvl1pPr>
      <a:lvl2pPr marL="0" marR="0" indent="228600" algn="l" defTabSz="825500" eaLnBrk="1" fontAlgn="auto" latinLnBrk="0" hangingPunct="1">
        <a:lnSpc>
          <a:spcPct val="110000"/>
        </a:lnSpc>
        <a:spcBef>
          <a:spcPts val="0"/>
        </a:spcBef>
        <a:spcAft>
          <a:spcPts val="0"/>
        </a:spcAft>
        <a:buClrTx/>
        <a:buSzTx/>
        <a:buFontTx/>
        <a:buNone/>
        <a:tabLst/>
        <a:defRPr sz="6000" b="0" i="0" u="none" strike="noStrike" cap="none" spc="-150" baseline="0">
          <a:ln>
            <a:noFill/>
          </a:ln>
          <a:solidFill>
            <a:srgbClr val="5E5E5E"/>
          </a:solidFill>
          <a:uFillTx/>
          <a:latin typeface="+mn-lt"/>
          <a:ea typeface="Open Sans"/>
          <a:cs typeface="Open Sans"/>
          <a:sym typeface="Open Sans"/>
        </a:defRPr>
      </a:lvl2pPr>
      <a:lvl3pPr marL="1440000" marR="0" indent="-857250" algn="l" defTabSz="825500" eaLnBrk="1" fontAlgn="auto" latinLnBrk="0" hangingPunct="1">
        <a:lnSpc>
          <a:spcPct val="110000"/>
        </a:lnSpc>
        <a:spcBef>
          <a:spcPts val="0"/>
        </a:spcBef>
        <a:spcAft>
          <a:spcPts val="0"/>
        </a:spcAft>
        <a:buClr>
          <a:srgbClr val="83BE41"/>
        </a:buClr>
        <a:buSzTx/>
        <a:buFont typeface=".AppleSystemUIFont" charset="-120"/>
        <a:buChar char="—"/>
        <a:tabLst/>
        <a:defRPr sz="6000" b="0" i="1" u="none" strike="noStrike" cap="none" spc="-150" baseline="0">
          <a:ln>
            <a:noFill/>
          </a:ln>
          <a:solidFill>
            <a:srgbClr val="5E5E5E"/>
          </a:solidFill>
          <a:uFillTx/>
          <a:latin typeface="+mn-lt"/>
          <a:ea typeface="Open Sans"/>
          <a:cs typeface="Open Sans"/>
          <a:sym typeface="Open Sans"/>
        </a:defRPr>
      </a:lvl3pPr>
      <a:lvl4pPr marL="2160000" marR="0" indent="-685800" algn="l" defTabSz="825500" eaLnBrk="1" fontAlgn="auto" latinLnBrk="0" hangingPunct="1">
        <a:lnSpc>
          <a:spcPct val="110000"/>
        </a:lnSpc>
        <a:spcBef>
          <a:spcPts val="0"/>
        </a:spcBef>
        <a:spcAft>
          <a:spcPts val="0"/>
        </a:spcAft>
        <a:buClr>
          <a:srgbClr val="83BE41"/>
        </a:buClr>
        <a:buSzTx/>
        <a:buFont typeface=".AppleSystemUIFont" charset="-120"/>
        <a:buChar char="—"/>
        <a:tabLst/>
        <a:defRPr sz="4800" b="0" i="0" u="none" strike="noStrike" cap="none" spc="-150" baseline="0">
          <a:ln>
            <a:noFill/>
          </a:ln>
          <a:solidFill>
            <a:srgbClr val="5E5E5E"/>
          </a:solidFill>
          <a:uFillTx/>
          <a:latin typeface="+mn-lt"/>
          <a:ea typeface="Open Sans"/>
          <a:cs typeface="Open Sans"/>
          <a:sym typeface="Open Sans"/>
        </a:defRPr>
      </a:lvl4pPr>
      <a:lvl5pPr marL="2880000" marR="0" indent="-685800" algn="l" defTabSz="825500" eaLnBrk="1" fontAlgn="auto" latinLnBrk="0" hangingPunct="1">
        <a:lnSpc>
          <a:spcPct val="110000"/>
        </a:lnSpc>
        <a:spcBef>
          <a:spcPts val="0"/>
        </a:spcBef>
        <a:spcAft>
          <a:spcPts val="0"/>
        </a:spcAft>
        <a:buClr>
          <a:srgbClr val="83BE41"/>
        </a:buClr>
        <a:buSzTx/>
        <a:buFont typeface=".AppleSystemUIFont" charset="-120"/>
        <a:buChar char="–"/>
        <a:tabLst/>
        <a:defRPr sz="4800" b="0" i="1" u="none" strike="noStrike" cap="none" spc="-150" baseline="0">
          <a:ln>
            <a:noFill/>
          </a:ln>
          <a:solidFill>
            <a:srgbClr val="5E5E5E"/>
          </a:solidFill>
          <a:uFillTx/>
          <a:latin typeface="+mn-lt"/>
          <a:ea typeface="Open Sans"/>
          <a:cs typeface="Open Sans"/>
          <a:sym typeface="Open Sans"/>
        </a:defRPr>
      </a:lvl5pPr>
      <a:lvl6pPr marL="0" marR="0" indent="11430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6pPr>
      <a:lvl7pPr marL="0" marR="0" indent="13716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7pPr>
      <a:lvl8pPr marL="0" marR="0" indent="16002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8pPr>
      <a:lvl9pPr marL="0" marR="0" indent="1828800" algn="ctr" defTabSz="825500" eaLnBrk="1" latinLnBrk="0" hangingPunct="1">
        <a:lnSpc>
          <a:spcPct val="110000"/>
        </a:lnSpc>
        <a:spcBef>
          <a:spcPts val="0"/>
        </a:spcBef>
        <a:spcAft>
          <a:spcPts val="0"/>
        </a:spcAft>
        <a:buClrTx/>
        <a:buSzTx/>
        <a:buFontTx/>
        <a:buNone/>
        <a:tabLst/>
        <a:defRPr sz="10300" b="0" i="0" u="none" strike="noStrike" cap="none" spc="-206" baseline="0">
          <a:ln>
            <a:noFill/>
          </a:ln>
          <a:solidFill>
            <a:srgbClr val="004E46"/>
          </a:solidFill>
          <a:uFillTx/>
          <a:latin typeface="Open Sans"/>
          <a:ea typeface="Open Sans"/>
          <a:cs typeface="Open Sans"/>
          <a:sym typeface="Open Sans"/>
        </a:defRPr>
      </a:lvl9pPr>
    </p:bodyStyle>
    <p:otherStyle>
      <a:lvl1pPr marL="0" marR="0" indent="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1pPr>
      <a:lvl2pPr marL="0" marR="0" indent="2286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2pPr>
      <a:lvl3pPr marL="0" marR="0" indent="4572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3pPr>
      <a:lvl4pPr marL="0" marR="0" indent="6858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4pPr>
      <a:lvl5pPr marL="0" marR="0" indent="9144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5pPr>
      <a:lvl6pPr marL="0" marR="0" indent="11430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6pPr>
      <a:lvl7pPr marL="0" marR="0" indent="13716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7pPr>
      <a:lvl8pPr marL="0" marR="0" indent="16002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8pPr>
      <a:lvl9pPr marL="0" marR="0" indent="1828800" algn="r" defTabSz="825500" eaLnBrk="1" latinLnBrk="0" hangingPunct="1">
        <a:lnSpc>
          <a:spcPct val="100000"/>
        </a:lnSpc>
        <a:spcBef>
          <a:spcPts val="0"/>
        </a:spcBef>
        <a:spcAft>
          <a:spcPts val="0"/>
        </a:spcAft>
        <a:buClrTx/>
        <a:buSzTx/>
        <a:buFontTx/>
        <a:buNone/>
        <a:tabLst/>
        <a:defRPr sz="2500" b="0" i="0" u="none" strike="noStrike" cap="none" spc="0" baseline="0">
          <a:ln>
            <a:noFill/>
          </a:ln>
          <a:solidFill>
            <a:schemeClr val="tx1"/>
          </a:solidFill>
          <a:uFillTx/>
          <a:latin typeface="+mn-lt"/>
          <a:ea typeface="+mn-ea"/>
          <a:cs typeface="+mn-cs"/>
          <a:sym typeface="Open San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20DAA4-41B6-4964-A4D5-68C11ECD9CB2}"/>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2226861-7ED3-4E42-9FE7-E3F448E8ED58}"/>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23898CD-D99D-4792-A3E5-9783D1918D05}"/>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2C6C75E5-65C1-4445-80FA-DAAAA60E9814}" type="datetimeFigureOut">
              <a:rPr lang="en-IE" smtClean="0"/>
              <a:t>30/08/2023</a:t>
            </a:fld>
            <a:endParaRPr lang="en-IE"/>
          </a:p>
        </p:txBody>
      </p:sp>
      <p:sp>
        <p:nvSpPr>
          <p:cNvPr id="5" name="Footer Placeholder 4">
            <a:extLst>
              <a:ext uri="{FF2B5EF4-FFF2-40B4-BE49-F238E27FC236}">
                <a16:creationId xmlns:a16="http://schemas.microsoft.com/office/drawing/2014/main" id="{6E255235-B051-40B1-AFD8-067E4ECC85E8}"/>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474989D4-4874-41B0-8B73-65BD05018709}"/>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A48F066F-B2C5-4D08-A219-857B154CF064}" type="slidenum">
              <a:rPr lang="en-IE" smtClean="0"/>
              <a:t>‹#›</a:t>
            </a:fld>
            <a:endParaRPr lang="en-IE"/>
          </a:p>
        </p:txBody>
      </p:sp>
    </p:spTree>
    <p:extLst>
      <p:ext uri="{BB962C8B-B14F-4D97-AF65-F5344CB8AC3E}">
        <p14:creationId xmlns:p14="http://schemas.microsoft.com/office/powerpoint/2010/main" val="3166820085"/>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20DAA4-41B6-4964-A4D5-68C11ECD9CB2}"/>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2226861-7ED3-4E42-9FE7-E3F448E8ED58}"/>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23898CD-D99D-4792-A3E5-9783D1918D05}"/>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2C6C75E5-65C1-4445-80FA-DAAAA60E9814}" type="datetimeFigureOut">
              <a:rPr lang="en-IE" smtClean="0"/>
              <a:t>30/08/2023</a:t>
            </a:fld>
            <a:endParaRPr lang="en-IE"/>
          </a:p>
        </p:txBody>
      </p:sp>
      <p:sp>
        <p:nvSpPr>
          <p:cNvPr id="5" name="Footer Placeholder 4">
            <a:extLst>
              <a:ext uri="{FF2B5EF4-FFF2-40B4-BE49-F238E27FC236}">
                <a16:creationId xmlns:a16="http://schemas.microsoft.com/office/drawing/2014/main" id="{6E255235-B051-40B1-AFD8-067E4ECC85E8}"/>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474989D4-4874-41B0-8B73-65BD05018709}"/>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A48F066F-B2C5-4D08-A219-857B154CF064}" type="slidenum">
              <a:rPr lang="en-IE" smtClean="0"/>
              <a:t>‹#›</a:t>
            </a:fld>
            <a:endParaRPr lang="en-IE"/>
          </a:p>
        </p:txBody>
      </p:sp>
    </p:spTree>
    <p:extLst>
      <p:ext uri="{BB962C8B-B14F-4D97-AF65-F5344CB8AC3E}">
        <p14:creationId xmlns:p14="http://schemas.microsoft.com/office/powerpoint/2010/main" val="3896312683"/>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4039"/>
            </a:gs>
            <a:gs pos="100000">
              <a:srgbClr val="005A52"/>
            </a:gs>
          </a:gsLst>
          <a:lin ang="17054404"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20989" y="2445026"/>
            <a:ext cx="17472992" cy="8556199"/>
          </a:xfrm>
        </p:spPr>
        <p:txBody>
          <a:bodyPr>
            <a:normAutofit fontScale="90000"/>
          </a:bodyPr>
          <a:lstStyle/>
          <a:p>
            <a:pPr algn="ctr"/>
            <a:r>
              <a:rPr lang="en-US" sz="13300" dirty="0" smtClean="0"/>
              <a:t/>
            </a:r>
            <a:br>
              <a:rPr lang="en-US" sz="13300" dirty="0" smtClean="0"/>
            </a:br>
            <a:r>
              <a:rPr lang="en-US" sz="13300" dirty="0" smtClean="0"/>
              <a:t/>
            </a:r>
            <a:br>
              <a:rPr lang="en-US" sz="13300" dirty="0" smtClean="0"/>
            </a:br>
            <a:r>
              <a:rPr lang="en-US" sz="13300" dirty="0"/>
              <a:t/>
            </a:r>
            <a:br>
              <a:rPr lang="en-US" sz="13300" dirty="0"/>
            </a:br>
            <a:r>
              <a:rPr lang="en-US" sz="13300" dirty="0" smtClean="0"/>
              <a:t/>
            </a:r>
            <a:br>
              <a:rPr lang="en-US" sz="13300" dirty="0" smtClean="0"/>
            </a:br>
            <a:r>
              <a:rPr lang="en-US" sz="11100" dirty="0" smtClean="0"/>
              <a:t>Irish Deer Management Strategy Group (IDMSG)</a:t>
            </a:r>
            <a:r>
              <a:rPr lang="en-US" sz="11100" dirty="0"/>
              <a:t/>
            </a:r>
            <a:br>
              <a:rPr lang="en-US" sz="11100" dirty="0"/>
            </a:br>
            <a:r>
              <a:rPr lang="en-US" sz="11100" dirty="0" smtClean="0"/>
              <a:t/>
            </a:r>
            <a:br>
              <a:rPr lang="en-US" sz="11100" dirty="0" smtClean="0"/>
            </a:br>
            <a:r>
              <a:rPr lang="en-US" sz="11100" dirty="0" smtClean="0"/>
              <a:t>Presentation to Deer Management Stakeholder Forum</a:t>
            </a:r>
            <a:endParaRPr lang="en-US" dirty="0"/>
          </a:p>
        </p:txBody>
      </p:sp>
      <p:sp>
        <p:nvSpPr>
          <p:cNvPr id="3" name="Text Placeholder 2"/>
          <p:cNvSpPr>
            <a:spLocks noGrp="1"/>
          </p:cNvSpPr>
          <p:nvPr>
            <p:ph type="body" sz="quarter" idx="1"/>
          </p:nvPr>
        </p:nvSpPr>
        <p:spPr>
          <a:xfrm>
            <a:off x="3708970" y="10416209"/>
            <a:ext cx="18897030" cy="2072914"/>
          </a:xfrm>
        </p:spPr>
        <p:txBody>
          <a:bodyPr>
            <a:normAutofit fontScale="92500" lnSpcReduction="20000"/>
          </a:bodyPr>
          <a:lstStyle/>
          <a:p>
            <a:endParaRPr lang="en-US" dirty="0" smtClean="0"/>
          </a:p>
          <a:p>
            <a:endParaRPr lang="en-US" dirty="0"/>
          </a:p>
          <a:p>
            <a:r>
              <a:rPr lang="en-US" dirty="0" smtClean="0"/>
              <a:t>Teddy Cashman</a:t>
            </a:r>
          </a:p>
          <a:p>
            <a:r>
              <a:rPr lang="en-US" dirty="0" smtClean="0"/>
              <a:t>31</a:t>
            </a:r>
            <a:r>
              <a:rPr lang="en-US" baseline="30000" dirty="0" smtClean="0"/>
              <a:t>st</a:t>
            </a:r>
            <a:r>
              <a:rPr lang="en-US" dirty="0" smtClean="0"/>
              <a:t> August 2023 - </a:t>
            </a:r>
            <a:r>
              <a:rPr lang="en-US" dirty="0" err="1" smtClean="0"/>
              <a:t>Portlaoise</a:t>
            </a:r>
            <a:endParaRPr lang="en-US" dirty="0" smtClean="0"/>
          </a:p>
        </p:txBody>
      </p:sp>
    </p:spTree>
    <p:extLst>
      <p:ext uri="{BB962C8B-B14F-4D97-AF65-F5344CB8AC3E}">
        <p14:creationId xmlns:p14="http://schemas.microsoft.com/office/powerpoint/2010/main" val="513898689"/>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smtClean="0"/>
              <a:t>Recommendations from Training &amp; Education Sub Group – John Casey</a:t>
            </a:r>
            <a:endParaRPr lang="en-IE" dirty="0"/>
          </a:p>
        </p:txBody>
      </p:sp>
      <p:sp>
        <p:nvSpPr>
          <p:cNvPr id="6" name="Text Placeholder 5"/>
          <p:cNvSpPr>
            <a:spLocks noGrp="1"/>
          </p:cNvSpPr>
          <p:nvPr>
            <p:ph type="body" sz="quarter" idx="13"/>
          </p:nvPr>
        </p:nvSpPr>
        <p:spPr>
          <a:xfrm>
            <a:off x="1441449" y="3573664"/>
            <a:ext cx="21020985" cy="8644023"/>
          </a:xfrm>
        </p:spPr>
        <p:txBody>
          <a:bodyPr/>
          <a:lstStyle/>
          <a:p>
            <a:pPr marL="857250" indent="-857250">
              <a:buFont typeface="Arial" panose="020B0604020202020204" pitchFamily="34" charset="0"/>
              <a:buChar char="•"/>
            </a:pPr>
            <a:r>
              <a:rPr lang="en-IE" dirty="0" smtClean="0"/>
              <a:t>Local engagement between landowners &amp; hunters, in the form of seminars/ meetings</a:t>
            </a:r>
            <a:endParaRPr lang="en-IE" dirty="0"/>
          </a:p>
        </p:txBody>
      </p:sp>
      <p:pic>
        <p:nvPicPr>
          <p:cNvPr id="1026" name="D3E58A3B-94D7-479A-AC5B-855A16FC1B9C" descr="IMG_28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2500" y="6440557"/>
            <a:ext cx="6401904" cy="480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0575" y="6440557"/>
            <a:ext cx="7315199" cy="4801428"/>
          </a:xfrm>
          <a:prstGeom prst="rect">
            <a:avLst/>
          </a:prstGeom>
          <a:ln>
            <a:solidFill>
              <a:srgbClr val="000000"/>
            </a:solidFill>
          </a:ln>
        </p:spPr>
      </p:pic>
      <p:pic>
        <p:nvPicPr>
          <p:cNvPr id="8" name="Picture 6" descr="DW3_0044"/>
          <p:cNvPicPr>
            <a:picLocks noChangeAspect="1" noChangeArrowheads="1"/>
          </p:cNvPicPr>
          <p:nvPr/>
        </p:nvPicPr>
        <p:blipFill>
          <a:blip r:embed="rId5">
            <a:extLst>
              <a:ext uri="{28A0092B-C50C-407E-A947-70E740481C1C}">
                <a14:useLocalDpi xmlns:a14="http://schemas.microsoft.com/office/drawing/2010/main" val="0"/>
              </a:ext>
            </a:extLst>
          </a:blip>
          <a:srcRect l="11363"/>
          <a:stretch>
            <a:fillRect/>
          </a:stretch>
        </p:blipFill>
        <p:spPr bwMode="auto">
          <a:xfrm>
            <a:off x="15991580" y="6440557"/>
            <a:ext cx="6252193" cy="48014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8774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smtClean="0"/>
              <a:t>Recommendations from Training &amp; Education Sub Group – John Casey</a:t>
            </a:r>
            <a:endParaRPr lang="en-IE" dirty="0"/>
          </a:p>
        </p:txBody>
      </p:sp>
      <p:sp>
        <p:nvSpPr>
          <p:cNvPr id="6" name="Text Placeholder 5"/>
          <p:cNvSpPr>
            <a:spLocks noGrp="1"/>
          </p:cNvSpPr>
          <p:nvPr>
            <p:ph type="body" sz="quarter" idx="13"/>
          </p:nvPr>
        </p:nvSpPr>
        <p:spPr>
          <a:xfrm>
            <a:off x="1441450" y="3573664"/>
            <a:ext cx="20186098" cy="8644023"/>
          </a:xfrm>
        </p:spPr>
        <p:txBody>
          <a:bodyPr/>
          <a:lstStyle/>
          <a:p>
            <a:pPr marL="857250" indent="-857250">
              <a:buFont typeface="Arial" panose="020B0604020202020204" pitchFamily="34" charset="0"/>
              <a:buChar char="•"/>
            </a:pPr>
            <a:r>
              <a:rPr lang="en-IE" dirty="0"/>
              <a:t>I</a:t>
            </a:r>
            <a:r>
              <a:rPr lang="en-IE" dirty="0" smtClean="0"/>
              <a:t>ntroduction of a basic competency test for all hunters within 3 to 5 years.</a:t>
            </a:r>
            <a:endParaRPr lang="en-IE" dirty="0"/>
          </a:p>
        </p:txBody>
      </p:sp>
      <p:pic>
        <p:nvPicPr>
          <p:cNvPr id="4" name="Picture 6" descr="Test Pictures 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2" y="7593496"/>
            <a:ext cx="5448783" cy="423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DSCF0288.JPG"/>
          <p:cNvPicPr>
            <a:picLocks noChangeAspect="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9708013" y="7593497"/>
            <a:ext cx="4882630" cy="423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AVE0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90760" y="7593497"/>
            <a:ext cx="4624213" cy="423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452121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smtClean="0"/>
              <a:t>Recommendations from Training &amp; Education Sub Group – John Casey</a:t>
            </a:r>
            <a:endParaRPr lang="en-IE" dirty="0"/>
          </a:p>
        </p:txBody>
      </p:sp>
      <p:sp>
        <p:nvSpPr>
          <p:cNvPr id="6" name="Text Placeholder 5"/>
          <p:cNvSpPr>
            <a:spLocks noGrp="1"/>
          </p:cNvSpPr>
          <p:nvPr>
            <p:ph type="body" sz="quarter" idx="13"/>
          </p:nvPr>
        </p:nvSpPr>
        <p:spPr>
          <a:xfrm>
            <a:off x="1441449" y="3573664"/>
            <a:ext cx="20305367" cy="8644023"/>
          </a:xfrm>
        </p:spPr>
        <p:txBody>
          <a:bodyPr/>
          <a:lstStyle/>
          <a:p>
            <a:pPr marL="857250" indent="-857250">
              <a:buFont typeface="Arial" panose="020B0604020202020204" pitchFamily="34" charset="0"/>
              <a:buChar char="•"/>
            </a:pPr>
            <a:r>
              <a:rPr lang="en-IE" dirty="0" smtClean="0"/>
              <a:t>Establishment of an oversight &amp; accreditation committee </a:t>
            </a:r>
            <a:r>
              <a:rPr lang="en-IE" dirty="0"/>
              <a:t>f</a:t>
            </a:r>
            <a:r>
              <a:rPr lang="en-IE" dirty="0" smtClean="0"/>
              <a:t>or hunter training to promote</a:t>
            </a:r>
          </a:p>
          <a:p>
            <a:pPr marL="857250" indent="-857250">
              <a:buFont typeface="Arial" panose="020B0604020202020204" pitchFamily="34" charset="0"/>
              <a:buChar char="•"/>
            </a:pPr>
            <a:endParaRPr lang="en-IE" dirty="0"/>
          </a:p>
          <a:p>
            <a:r>
              <a:rPr lang="en-IE" dirty="0" smtClean="0"/>
              <a:t>			-  	common syllabus</a:t>
            </a:r>
          </a:p>
          <a:p>
            <a:r>
              <a:rPr lang="en-IE" dirty="0"/>
              <a:t>	</a:t>
            </a:r>
            <a:r>
              <a:rPr lang="en-IE" dirty="0" smtClean="0"/>
              <a:t>		-	best practice guidelines</a:t>
            </a:r>
          </a:p>
          <a:p>
            <a:r>
              <a:rPr lang="en-IE" dirty="0"/>
              <a:t>	</a:t>
            </a:r>
            <a:r>
              <a:rPr lang="en-IE" dirty="0" smtClean="0"/>
              <a:t>		- 	standards accreditation</a:t>
            </a:r>
          </a:p>
          <a:p>
            <a:endParaRPr lang="en-IE" dirty="0"/>
          </a:p>
        </p:txBody>
      </p:sp>
      <p:pic>
        <p:nvPicPr>
          <p:cNvPr id="2053" name="FAC4CEA8-F58F-4C38-BD5F-AC5E1B1A0E1C" descr="IMG_30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1496" y="5191171"/>
            <a:ext cx="8328992" cy="702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1013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smtClean="0"/>
              <a:t>Recommendations from Training &amp; Education Sub Group – John Casey</a:t>
            </a:r>
            <a:endParaRPr lang="en-IE" dirty="0"/>
          </a:p>
        </p:txBody>
      </p:sp>
      <p:sp>
        <p:nvSpPr>
          <p:cNvPr id="6" name="Text Placeholder 5"/>
          <p:cNvSpPr>
            <a:spLocks noGrp="1"/>
          </p:cNvSpPr>
          <p:nvPr>
            <p:ph type="body" sz="quarter" idx="13"/>
          </p:nvPr>
        </p:nvSpPr>
        <p:spPr>
          <a:xfrm>
            <a:off x="1441449" y="3573664"/>
            <a:ext cx="20265611" cy="8644023"/>
          </a:xfrm>
        </p:spPr>
        <p:txBody>
          <a:bodyPr/>
          <a:lstStyle/>
          <a:p>
            <a:pPr marL="857250" indent="-857250">
              <a:buFont typeface="Arial" panose="020B0604020202020204" pitchFamily="34" charset="0"/>
              <a:buChar char="•"/>
            </a:pPr>
            <a:r>
              <a:rPr lang="en-IE" dirty="0" smtClean="0"/>
              <a:t>Integration of a deer management module into land-based educational courses-</a:t>
            </a:r>
          </a:p>
          <a:p>
            <a:r>
              <a:rPr lang="en-IE" dirty="0"/>
              <a:t>	</a:t>
            </a:r>
            <a:r>
              <a:rPr lang="en-IE" dirty="0" smtClean="0"/>
              <a:t>	</a:t>
            </a:r>
            <a:r>
              <a:rPr lang="en-IE" sz="5400" dirty="0" smtClean="0"/>
              <a:t>agricultural, forestry, land management, environmental</a:t>
            </a:r>
          </a:p>
          <a:p>
            <a:endParaRPr lang="en-IE" sz="5400" dirty="0"/>
          </a:p>
          <a:p>
            <a:pPr marL="857250" indent="-857250">
              <a:buFont typeface="Arial" panose="020B0604020202020204" pitchFamily="34" charset="0"/>
              <a:buChar char="•"/>
            </a:pPr>
            <a:r>
              <a:rPr lang="en-IE" dirty="0" smtClean="0"/>
              <a:t>Inclusion of deer management in Continuous Professional Development (CPD) programmes</a:t>
            </a:r>
            <a:endParaRPr lang="en-IE" dirty="0"/>
          </a:p>
        </p:txBody>
      </p:sp>
      <p:pic>
        <p:nvPicPr>
          <p:cNvPr id="4" name="Picture 4" descr="deer da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6949" y="9973712"/>
            <a:ext cx="5388251" cy="354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IMG0066 v2"/>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15246626" y="9973712"/>
            <a:ext cx="5519880" cy="354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Browsing Damage Norway Spruce"/>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8249478" y="9973712"/>
            <a:ext cx="6056594" cy="354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2816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smtClean="0"/>
              <a:t>Recommendations from Collaboration Sub Group – Ken Sweeney</a:t>
            </a:r>
            <a:endParaRPr lang="en-IE" dirty="0"/>
          </a:p>
        </p:txBody>
      </p:sp>
      <p:sp>
        <p:nvSpPr>
          <p:cNvPr id="6" name="Text Placeholder 5"/>
          <p:cNvSpPr>
            <a:spLocks noGrp="1"/>
          </p:cNvSpPr>
          <p:nvPr>
            <p:ph type="body" sz="quarter" idx="13"/>
          </p:nvPr>
        </p:nvSpPr>
        <p:spPr>
          <a:xfrm>
            <a:off x="1441450" y="3573664"/>
            <a:ext cx="19325056" cy="8644023"/>
          </a:xfrm>
        </p:spPr>
        <p:txBody>
          <a:bodyPr>
            <a:normAutofit/>
          </a:bodyPr>
          <a:lstStyle/>
          <a:p>
            <a:pPr marL="857250" lvl="0" indent="-857250">
              <a:buFont typeface="Arial" panose="020B0604020202020204" pitchFamily="34" charset="0"/>
              <a:buChar char="•"/>
            </a:pPr>
            <a:r>
              <a:rPr lang="en-IE" sz="4400" u="sng" dirty="0">
                <a:latin typeface="Calibri" panose="020F0502020204030204" pitchFamily="34" charset="0"/>
                <a:ea typeface="Calibri" panose="020F0502020204030204" pitchFamily="34" charset="0"/>
                <a:cs typeface="Calibri" panose="020F0502020204030204" pitchFamily="34" charset="0"/>
              </a:rPr>
              <a:t>Overarching Structure</a:t>
            </a:r>
            <a:r>
              <a:rPr lang="en-IE" sz="4400" dirty="0">
                <a:latin typeface="Calibri" panose="020F0502020204030204" pitchFamily="34" charset="0"/>
                <a:ea typeface="Calibri" panose="020F0502020204030204" pitchFamily="34" charset="0"/>
                <a:cs typeface="Calibri" panose="020F0502020204030204" pitchFamily="34" charset="0"/>
              </a:rPr>
              <a:t>: An Agency or Unit is required with the responsibility for Deer management in Ireland.  This agency will need to be staffed by people with experience in Deer Management to measure impacts or deer populations and work with stakeholders.  A success measurement will be needed. Monitoring outputs and results is critical to measuring the success of any plan or policy.  This agency will need to be properly resourced with a statutory footing outside of DAFM.</a:t>
            </a:r>
            <a:endParaRPr lang="en-IE" sz="4400" dirty="0">
              <a:latin typeface="Calibri" panose="020F0502020204030204" pitchFamily="34" charset="0"/>
              <a:ea typeface="Calibri" panose="020F0502020204030204" pitchFamily="34" charset="0"/>
              <a:cs typeface="Times New Roman" panose="02020603050405020304" pitchFamily="18" charset="0"/>
            </a:endParaRPr>
          </a:p>
          <a:p>
            <a:pPr marL="857250" lvl="0" indent="-857250">
              <a:buFont typeface="Arial" panose="020B0604020202020204" pitchFamily="34" charset="0"/>
              <a:buChar char="•"/>
            </a:pPr>
            <a:r>
              <a:rPr lang="en-IE" sz="4400" u="sng" dirty="0">
                <a:latin typeface="Calibri" panose="020F0502020204030204" pitchFamily="34" charset="0"/>
                <a:ea typeface="Calibri" panose="020F0502020204030204" pitchFamily="34" charset="0"/>
                <a:cs typeface="Calibri" panose="020F0502020204030204" pitchFamily="34" charset="0"/>
              </a:rPr>
              <a:t>Cooperation</a:t>
            </a:r>
            <a:r>
              <a:rPr lang="en-IE" sz="4400" dirty="0">
                <a:latin typeface="Calibri" panose="020F0502020204030204" pitchFamily="34" charset="0"/>
                <a:ea typeface="Calibri" panose="020F0502020204030204" pitchFamily="34" charset="0"/>
                <a:cs typeface="Calibri" panose="020F0502020204030204" pitchFamily="34" charset="0"/>
              </a:rPr>
              <a:t>: Deer Management Units (DMU) with land owners and hunters working together to create a plan to manage deer within a specific area will be required going forward.  A strong person with deer management experience within a DMU will be needed to manage and lead a DMU. DMU’s should collaborate with the agency outlined above.</a:t>
            </a:r>
            <a:endParaRPr lang="en-IE" sz="4400" dirty="0">
              <a:latin typeface="Calibri" panose="020F0502020204030204" pitchFamily="34" charset="0"/>
              <a:ea typeface="Calibri" panose="020F0502020204030204" pitchFamily="34" charset="0"/>
              <a:cs typeface="Times New Roman" panose="02020603050405020304" pitchFamily="18" charset="0"/>
            </a:endParaRPr>
          </a:p>
          <a:p>
            <a:pPr marL="857250" indent="-857250">
              <a:buFont typeface="Arial" panose="020B0604020202020204" pitchFamily="34" charset="0"/>
              <a:buChar char="•"/>
            </a:pPr>
            <a:endParaRPr lang="en-IE" dirty="0"/>
          </a:p>
        </p:txBody>
      </p:sp>
    </p:spTree>
    <p:extLst>
      <p:ext uri="{BB962C8B-B14F-4D97-AF65-F5344CB8AC3E}">
        <p14:creationId xmlns:p14="http://schemas.microsoft.com/office/powerpoint/2010/main" val="171308880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smtClean="0"/>
              <a:t>Recommendations from Collaboration Sub Group – Ken Sweeney</a:t>
            </a:r>
            <a:endParaRPr lang="en-IE" dirty="0"/>
          </a:p>
        </p:txBody>
      </p:sp>
      <p:sp>
        <p:nvSpPr>
          <p:cNvPr id="6" name="Text Placeholder 5"/>
          <p:cNvSpPr>
            <a:spLocks noGrp="1"/>
          </p:cNvSpPr>
          <p:nvPr>
            <p:ph type="body" sz="quarter" idx="13"/>
          </p:nvPr>
        </p:nvSpPr>
        <p:spPr>
          <a:xfrm>
            <a:off x="1441450" y="3573664"/>
            <a:ext cx="19325056" cy="9075536"/>
          </a:xfrm>
        </p:spPr>
        <p:txBody>
          <a:bodyPr>
            <a:normAutofit lnSpcReduction="10000"/>
          </a:bodyPr>
          <a:lstStyle/>
          <a:p>
            <a:pPr marL="857250" lvl="0" indent="-857250">
              <a:buFont typeface="Arial" panose="020B0604020202020204" pitchFamily="34" charset="0"/>
              <a:buChar char="•"/>
            </a:pPr>
            <a:r>
              <a:rPr lang="en-IE" sz="4800" u="sng" dirty="0">
                <a:latin typeface="Calibri" panose="020F0502020204030204" pitchFamily="34" charset="0"/>
                <a:ea typeface="Calibri" panose="020F0502020204030204" pitchFamily="34" charset="0"/>
                <a:cs typeface="Calibri" panose="020F0502020204030204" pitchFamily="34" charset="0"/>
              </a:rPr>
              <a:t>Incentives</a:t>
            </a:r>
            <a:r>
              <a:rPr lang="en-IE" sz="4800" dirty="0">
                <a:latin typeface="Calibri" panose="020F0502020204030204" pitchFamily="34" charset="0"/>
                <a:ea typeface="Calibri" panose="020F0502020204030204" pitchFamily="34" charset="0"/>
                <a:cs typeface="Calibri" panose="020F0502020204030204" pitchFamily="34" charset="0"/>
              </a:rPr>
              <a:t>: Due to the price paid for Venison a bounty or minimum price structure should be introduced to incentivise hunters to manage numbers effectively.</a:t>
            </a:r>
          </a:p>
          <a:p>
            <a:pPr marL="857250" lvl="0" indent="-857250">
              <a:buFont typeface="Arial" panose="020B0604020202020204" pitchFamily="34" charset="0"/>
              <a:buChar char="•"/>
            </a:pPr>
            <a:r>
              <a:rPr lang="en-IE" sz="4800" dirty="0" smtClean="0">
                <a:latin typeface="Calibri" panose="020F0502020204030204" pitchFamily="34" charset="0"/>
                <a:ea typeface="Calibri" panose="020F0502020204030204" pitchFamily="34" charset="0"/>
                <a:cs typeface="Calibri" panose="020F0502020204030204" pitchFamily="34" charset="0"/>
              </a:rPr>
              <a:t>The </a:t>
            </a:r>
            <a:r>
              <a:rPr lang="en-IE" sz="4800" u="sng" dirty="0">
                <a:latin typeface="Calibri" panose="020F0502020204030204" pitchFamily="34" charset="0"/>
                <a:ea typeface="Calibri" panose="020F0502020204030204" pitchFamily="34" charset="0"/>
                <a:cs typeface="Calibri" panose="020F0502020204030204" pitchFamily="34" charset="0"/>
              </a:rPr>
              <a:t>open season </a:t>
            </a:r>
            <a:r>
              <a:rPr lang="en-IE" sz="4800" dirty="0">
                <a:latin typeface="Calibri" panose="020F0502020204030204" pitchFamily="34" charset="0"/>
                <a:ea typeface="Calibri" panose="020F0502020204030204" pitchFamily="34" charset="0"/>
                <a:cs typeface="Calibri" panose="020F0502020204030204" pitchFamily="34" charset="0"/>
              </a:rPr>
              <a:t>should be reviewed. It is recommended that the season be extended to the end of March for Hinds.</a:t>
            </a:r>
          </a:p>
          <a:p>
            <a:pPr marL="857250" lvl="0" indent="-857250">
              <a:buFont typeface="Arial" panose="020B0604020202020204" pitchFamily="34" charset="0"/>
              <a:buChar char="•"/>
            </a:pPr>
            <a:r>
              <a:rPr lang="en-IE" sz="4800" u="sng" dirty="0" err="1" smtClean="0">
                <a:latin typeface="Calibri" panose="020F0502020204030204" pitchFamily="34" charset="0"/>
                <a:ea typeface="Calibri" panose="020F0502020204030204" pitchFamily="34" charset="0"/>
                <a:cs typeface="Calibri" panose="020F0502020204030204" pitchFamily="34" charset="0"/>
              </a:rPr>
              <a:t>Coillte</a:t>
            </a:r>
            <a:r>
              <a:rPr lang="en-IE" sz="4800" dirty="0" smtClean="0">
                <a:latin typeface="Calibri" panose="020F0502020204030204" pitchFamily="34" charset="0"/>
                <a:ea typeface="Calibri" panose="020F0502020204030204" pitchFamily="34" charset="0"/>
                <a:cs typeface="Calibri" panose="020F0502020204030204" pitchFamily="34" charset="0"/>
              </a:rPr>
              <a:t> </a:t>
            </a:r>
            <a:r>
              <a:rPr lang="en-IE" sz="4800" dirty="0">
                <a:latin typeface="Calibri" panose="020F0502020204030204" pitchFamily="34" charset="0"/>
                <a:ea typeface="Calibri" panose="020F0502020204030204" pitchFamily="34" charset="0"/>
                <a:cs typeface="Calibri" panose="020F0502020204030204" pitchFamily="34" charset="0"/>
              </a:rPr>
              <a:t>should remove cull numbers from licences to reduce financial competition at tender stage based on the cull number attached to the licence.  </a:t>
            </a:r>
          </a:p>
          <a:p>
            <a:pPr marL="857250" lvl="0" indent="-857250">
              <a:buFont typeface="Arial" panose="020B0604020202020204" pitchFamily="34" charset="0"/>
              <a:buChar char="•"/>
            </a:pPr>
            <a:r>
              <a:rPr lang="en-IE" sz="4800" u="sng" dirty="0">
                <a:latin typeface="Calibri" panose="020F0502020204030204" pitchFamily="34" charset="0"/>
                <a:ea typeface="Calibri" panose="020F0502020204030204" pitchFamily="34" charset="0"/>
                <a:cs typeface="Calibri" panose="020F0502020204030204" pitchFamily="34" charset="0"/>
              </a:rPr>
              <a:t>Data Sharing</a:t>
            </a:r>
            <a:r>
              <a:rPr lang="en-IE" sz="4800" dirty="0">
                <a:latin typeface="Calibri" panose="020F0502020204030204" pitchFamily="34" charset="0"/>
                <a:ea typeface="Calibri" panose="020F0502020204030204" pitchFamily="34" charset="0"/>
                <a:cs typeface="Calibri" panose="020F0502020204030204" pitchFamily="34" charset="0"/>
              </a:rPr>
              <a:t>: All stakeholders that store or use data in relation to Deer hunting should have access to one central platform or hub where data is stored.  This could be managed by the agency or unit with the responsibility for deer management in Ireland.  The data required will need to be clear and defined and it should be as basic as possible. </a:t>
            </a:r>
            <a:endParaRPr lang="en-IE" sz="4800" dirty="0">
              <a:latin typeface="Calibri" panose="020F0502020204030204" pitchFamily="34" charset="0"/>
              <a:ea typeface="Calibri" panose="020F0502020204030204" pitchFamily="34" charset="0"/>
              <a:cs typeface="Times New Roman" panose="02020603050405020304" pitchFamily="18" charset="0"/>
            </a:endParaRPr>
          </a:p>
          <a:p>
            <a:pPr marL="857250" lvl="0" indent="-857250">
              <a:buFont typeface="Arial" panose="020B0604020202020204" pitchFamily="34" charset="0"/>
              <a:buChar char="•"/>
            </a:pPr>
            <a:endParaRPr lang="en-IE" sz="3600" dirty="0">
              <a:latin typeface="Calibri" panose="020F0502020204030204" pitchFamily="34" charset="0"/>
              <a:ea typeface="Calibri" panose="020F0502020204030204" pitchFamily="34" charset="0"/>
              <a:cs typeface="Times New Roman" panose="02020603050405020304" pitchFamily="18" charset="0"/>
            </a:endParaRPr>
          </a:p>
          <a:p>
            <a:pPr marL="857250" indent="-857250">
              <a:buFont typeface="Arial" panose="020B0604020202020204" pitchFamily="34" charset="0"/>
              <a:buChar char="•"/>
            </a:pPr>
            <a:endParaRPr lang="en-IE" dirty="0"/>
          </a:p>
        </p:txBody>
      </p:sp>
    </p:spTree>
    <p:extLst>
      <p:ext uri="{BB962C8B-B14F-4D97-AF65-F5344CB8AC3E}">
        <p14:creationId xmlns:p14="http://schemas.microsoft.com/office/powerpoint/2010/main" val="63347389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smtClean="0"/>
              <a:t>Recommendations from Solutions for Land Mgt. Sub Group – Seppi </a:t>
            </a:r>
            <a:r>
              <a:rPr lang="en-IE" dirty="0"/>
              <a:t>Höna</a:t>
            </a:r>
          </a:p>
        </p:txBody>
      </p:sp>
      <p:sp>
        <p:nvSpPr>
          <p:cNvPr id="6" name="Text Placeholder 5"/>
          <p:cNvSpPr>
            <a:spLocks noGrp="1"/>
          </p:cNvSpPr>
          <p:nvPr>
            <p:ph type="body" sz="quarter" idx="13"/>
          </p:nvPr>
        </p:nvSpPr>
        <p:spPr>
          <a:xfrm>
            <a:off x="1441450" y="3573664"/>
            <a:ext cx="19325056" cy="8644023"/>
          </a:xfrm>
        </p:spPr>
        <p:txBody>
          <a:bodyPr>
            <a:normAutofit lnSpcReduction="10000"/>
          </a:bodyPr>
          <a:lstStyle/>
          <a:p>
            <a:pPr lvl="0" rtl="0" hangingPunct="0">
              <a:lnSpc>
                <a:spcPct val="100000"/>
              </a:lnSpc>
            </a:pPr>
            <a:r>
              <a:rPr lang="en-IE" sz="4400" b="1" spc="0" dirty="0" smtClean="0">
                <a:solidFill>
                  <a:srgbClr val="000000"/>
                </a:solidFill>
              </a:rPr>
              <a:t>Subgroup Members</a:t>
            </a:r>
            <a:r>
              <a:rPr lang="en-IE" sz="4400" spc="0" dirty="0">
                <a:solidFill>
                  <a:srgbClr val="000000"/>
                </a:solidFill>
              </a:rPr>
              <a:t>:</a:t>
            </a:r>
          </a:p>
          <a:p>
            <a:pPr lvl="0" rtl="0" hangingPunct="0">
              <a:lnSpc>
                <a:spcPct val="100000"/>
              </a:lnSpc>
            </a:pPr>
            <a:r>
              <a:rPr lang="en-IE" sz="4400" b="1" spc="0" dirty="0">
                <a:solidFill>
                  <a:srgbClr val="000000"/>
                </a:solidFill>
              </a:rPr>
              <a:t>Joe </a:t>
            </a:r>
            <a:r>
              <a:rPr lang="en-IE" sz="4400" b="1" spc="0" dirty="0" smtClean="0">
                <a:solidFill>
                  <a:srgbClr val="000000"/>
                </a:solidFill>
              </a:rPr>
              <a:t>Gowran </a:t>
            </a:r>
            <a:r>
              <a:rPr lang="en-IE" sz="4400" spc="0" dirty="0" smtClean="0">
                <a:solidFill>
                  <a:srgbClr val="000000"/>
                </a:solidFill>
              </a:rPr>
              <a:t>- Woodlands </a:t>
            </a:r>
            <a:r>
              <a:rPr lang="en-IE" sz="4400" spc="0" dirty="0">
                <a:solidFill>
                  <a:srgbClr val="000000"/>
                </a:solidFill>
              </a:rPr>
              <a:t>of </a:t>
            </a:r>
            <a:r>
              <a:rPr lang="en-IE" sz="4400" spc="0" dirty="0" smtClean="0">
                <a:solidFill>
                  <a:srgbClr val="000000"/>
                </a:solidFill>
              </a:rPr>
              <a:t>Ireland; </a:t>
            </a:r>
            <a:r>
              <a:rPr lang="en-IE" sz="4400" b="1" spc="0" dirty="0" smtClean="0">
                <a:solidFill>
                  <a:srgbClr val="000000"/>
                </a:solidFill>
              </a:rPr>
              <a:t>Sean Eustace </a:t>
            </a:r>
            <a:r>
              <a:rPr lang="en-IE" sz="4400" spc="0" dirty="0" smtClean="0">
                <a:solidFill>
                  <a:srgbClr val="000000"/>
                </a:solidFill>
              </a:rPr>
              <a:t>- Irish </a:t>
            </a:r>
            <a:r>
              <a:rPr lang="en-IE" sz="4400" spc="0" dirty="0">
                <a:solidFill>
                  <a:srgbClr val="000000"/>
                </a:solidFill>
              </a:rPr>
              <a:t>Forest </a:t>
            </a:r>
            <a:r>
              <a:rPr lang="en-IE" sz="4400" spc="0" dirty="0" smtClean="0">
                <a:solidFill>
                  <a:srgbClr val="000000"/>
                </a:solidFill>
              </a:rPr>
              <a:t>Owners; </a:t>
            </a:r>
            <a:r>
              <a:rPr lang="en-IE" sz="4400" b="1" spc="0" dirty="0" smtClean="0">
                <a:solidFill>
                  <a:srgbClr val="000000"/>
                </a:solidFill>
              </a:rPr>
              <a:t>Amanda Mooney – IFA</a:t>
            </a:r>
            <a:r>
              <a:rPr lang="en-IE" sz="4400" spc="0" dirty="0" smtClean="0">
                <a:solidFill>
                  <a:srgbClr val="000000"/>
                </a:solidFill>
              </a:rPr>
              <a:t>; </a:t>
            </a:r>
            <a:r>
              <a:rPr lang="en-IE" sz="4400" b="1" spc="0" dirty="0" smtClean="0">
                <a:solidFill>
                  <a:srgbClr val="000000"/>
                </a:solidFill>
              </a:rPr>
              <a:t>Dermot </a:t>
            </a:r>
            <a:r>
              <a:rPr lang="en-IE" sz="4400" b="1" spc="0" dirty="0" err="1" smtClean="0">
                <a:solidFill>
                  <a:srgbClr val="000000"/>
                </a:solidFill>
              </a:rPr>
              <a:t>Houlihan</a:t>
            </a:r>
            <a:r>
              <a:rPr lang="en-IE" sz="4400" b="1" spc="0" dirty="0" smtClean="0">
                <a:solidFill>
                  <a:srgbClr val="000000"/>
                </a:solidFill>
              </a:rPr>
              <a:t> </a:t>
            </a:r>
            <a:r>
              <a:rPr lang="en-IE" sz="4400" spc="0" dirty="0" smtClean="0">
                <a:solidFill>
                  <a:srgbClr val="000000"/>
                </a:solidFill>
              </a:rPr>
              <a:t>– AIFC; </a:t>
            </a:r>
            <a:r>
              <a:rPr lang="en-IE" sz="4400" b="1" spc="0" dirty="0" smtClean="0">
                <a:solidFill>
                  <a:srgbClr val="000000"/>
                </a:solidFill>
              </a:rPr>
              <a:t>Ashley Glover </a:t>
            </a:r>
            <a:r>
              <a:rPr lang="en-IE" sz="4400" spc="0" dirty="0" smtClean="0">
                <a:solidFill>
                  <a:srgbClr val="000000"/>
                </a:solidFill>
              </a:rPr>
              <a:t>- </a:t>
            </a:r>
            <a:r>
              <a:rPr lang="en-IE" sz="4400" spc="0" dirty="0">
                <a:solidFill>
                  <a:srgbClr val="000000"/>
                </a:solidFill>
              </a:rPr>
              <a:t>Irish Deer </a:t>
            </a:r>
            <a:r>
              <a:rPr lang="en-IE" sz="4400" spc="0" dirty="0" smtClean="0">
                <a:solidFill>
                  <a:srgbClr val="000000"/>
                </a:solidFill>
              </a:rPr>
              <a:t>Commission; </a:t>
            </a:r>
            <a:r>
              <a:rPr lang="en-IE" sz="4400" b="1" spc="0" dirty="0" smtClean="0">
                <a:solidFill>
                  <a:srgbClr val="000000"/>
                </a:solidFill>
              </a:rPr>
              <a:t>Joe </a:t>
            </a:r>
            <a:r>
              <a:rPr lang="en-IE" sz="4400" b="1" spc="0" dirty="0" err="1">
                <a:solidFill>
                  <a:srgbClr val="000000"/>
                </a:solidFill>
              </a:rPr>
              <a:t>Morrisey</a:t>
            </a:r>
            <a:r>
              <a:rPr lang="en-IE" sz="4400" b="1" spc="0" dirty="0">
                <a:solidFill>
                  <a:srgbClr val="000000"/>
                </a:solidFill>
              </a:rPr>
              <a:t> </a:t>
            </a:r>
            <a:r>
              <a:rPr lang="en-IE" sz="4400" spc="0" dirty="0" smtClean="0">
                <a:solidFill>
                  <a:srgbClr val="000000"/>
                </a:solidFill>
              </a:rPr>
              <a:t>- Wicklow </a:t>
            </a:r>
            <a:r>
              <a:rPr lang="en-IE" sz="4400" spc="0" dirty="0">
                <a:solidFill>
                  <a:srgbClr val="000000"/>
                </a:solidFill>
              </a:rPr>
              <a:t>Uplands </a:t>
            </a:r>
            <a:r>
              <a:rPr lang="en-IE" sz="4400" spc="0" dirty="0" smtClean="0">
                <a:solidFill>
                  <a:srgbClr val="000000"/>
                </a:solidFill>
              </a:rPr>
              <a:t>Council; </a:t>
            </a:r>
            <a:r>
              <a:rPr lang="en-IE" sz="4400" b="1" spc="0" dirty="0" smtClean="0">
                <a:solidFill>
                  <a:srgbClr val="000000"/>
                </a:solidFill>
              </a:rPr>
              <a:t>Carl McDermott </a:t>
            </a:r>
            <a:r>
              <a:rPr lang="en-IE" sz="4400" spc="0" dirty="0" smtClean="0">
                <a:solidFill>
                  <a:srgbClr val="000000"/>
                </a:solidFill>
              </a:rPr>
              <a:t>- Wild </a:t>
            </a:r>
            <a:r>
              <a:rPr lang="en-IE" sz="4400" spc="0" dirty="0">
                <a:solidFill>
                  <a:srgbClr val="000000"/>
                </a:solidFill>
              </a:rPr>
              <a:t>Deer Association of </a:t>
            </a:r>
            <a:r>
              <a:rPr lang="en-IE" sz="4400" spc="0" dirty="0" smtClean="0">
                <a:solidFill>
                  <a:srgbClr val="000000"/>
                </a:solidFill>
              </a:rPr>
              <a:t>Ireland; </a:t>
            </a:r>
            <a:r>
              <a:rPr lang="en-IE" sz="4400" b="1" spc="0" dirty="0" smtClean="0">
                <a:solidFill>
                  <a:srgbClr val="000000"/>
                </a:solidFill>
              </a:rPr>
              <a:t>Paddy </a:t>
            </a:r>
            <a:r>
              <a:rPr lang="en-IE" sz="4400" b="1" spc="0" dirty="0">
                <a:solidFill>
                  <a:srgbClr val="000000"/>
                </a:solidFill>
              </a:rPr>
              <a:t>Purser </a:t>
            </a:r>
            <a:r>
              <a:rPr lang="en-IE" sz="4400" spc="0" dirty="0" smtClean="0">
                <a:solidFill>
                  <a:srgbClr val="000000"/>
                </a:solidFill>
              </a:rPr>
              <a:t>- Pro </a:t>
            </a:r>
            <a:r>
              <a:rPr lang="en-IE" sz="4400" spc="0" dirty="0">
                <a:solidFill>
                  <a:srgbClr val="000000"/>
                </a:solidFill>
              </a:rPr>
              <a:t>Silva </a:t>
            </a:r>
            <a:r>
              <a:rPr lang="en-IE" sz="4400" spc="0" dirty="0" smtClean="0">
                <a:solidFill>
                  <a:srgbClr val="000000"/>
                </a:solidFill>
              </a:rPr>
              <a:t>Ireland; </a:t>
            </a:r>
            <a:r>
              <a:rPr lang="en-IE" sz="4400" b="1" spc="0" dirty="0" smtClean="0">
                <a:solidFill>
                  <a:srgbClr val="000000"/>
                </a:solidFill>
              </a:rPr>
              <a:t>Dr </a:t>
            </a:r>
            <a:r>
              <a:rPr lang="en-IE" sz="4400" b="1" spc="0" dirty="0">
                <a:solidFill>
                  <a:srgbClr val="000000"/>
                </a:solidFill>
              </a:rPr>
              <a:t>Tim </a:t>
            </a:r>
            <a:r>
              <a:rPr lang="en-IE" sz="4400" b="1" spc="0" dirty="0" err="1" smtClean="0">
                <a:solidFill>
                  <a:srgbClr val="000000"/>
                </a:solidFill>
              </a:rPr>
              <a:t>Burkitt</a:t>
            </a:r>
            <a:r>
              <a:rPr lang="en-IE" sz="4400" b="1" spc="0" dirty="0" smtClean="0">
                <a:solidFill>
                  <a:srgbClr val="000000"/>
                </a:solidFill>
              </a:rPr>
              <a:t> </a:t>
            </a:r>
            <a:r>
              <a:rPr lang="en-IE" sz="4400" spc="0" dirty="0" smtClean="0">
                <a:solidFill>
                  <a:srgbClr val="000000"/>
                </a:solidFill>
              </a:rPr>
              <a:t>- </a:t>
            </a:r>
            <a:r>
              <a:rPr lang="en-IE" sz="4400" spc="0" dirty="0">
                <a:solidFill>
                  <a:srgbClr val="000000"/>
                </a:solidFill>
              </a:rPr>
              <a:t>Deer </a:t>
            </a:r>
            <a:r>
              <a:rPr lang="en-IE" sz="4400" spc="0" dirty="0" smtClean="0">
                <a:solidFill>
                  <a:srgbClr val="000000"/>
                </a:solidFill>
              </a:rPr>
              <a:t>Biologist; </a:t>
            </a:r>
            <a:r>
              <a:rPr lang="en-IE" sz="4400" b="1" spc="0" dirty="0" smtClean="0">
                <a:solidFill>
                  <a:srgbClr val="000000"/>
                </a:solidFill>
              </a:rPr>
              <a:t>Richard </a:t>
            </a:r>
            <a:r>
              <a:rPr lang="en-IE" sz="4400" b="1" spc="0" dirty="0" err="1" smtClean="0">
                <a:solidFill>
                  <a:srgbClr val="000000"/>
                </a:solidFill>
              </a:rPr>
              <a:t>Coghlan</a:t>
            </a:r>
            <a:r>
              <a:rPr lang="en-IE" sz="4400" b="1" spc="0" dirty="0" smtClean="0">
                <a:solidFill>
                  <a:srgbClr val="000000"/>
                </a:solidFill>
              </a:rPr>
              <a:t> </a:t>
            </a:r>
            <a:r>
              <a:rPr lang="en-IE" sz="4400" spc="0" dirty="0" smtClean="0">
                <a:solidFill>
                  <a:srgbClr val="000000"/>
                </a:solidFill>
              </a:rPr>
              <a:t>– NARGC; </a:t>
            </a:r>
            <a:r>
              <a:rPr lang="en-IE" sz="4400" b="1" spc="0" dirty="0" smtClean="0">
                <a:solidFill>
                  <a:srgbClr val="000000"/>
                </a:solidFill>
              </a:rPr>
              <a:t>Fionnuala </a:t>
            </a:r>
            <a:r>
              <a:rPr lang="en-IE" sz="4400" b="1" spc="0" dirty="0">
                <a:solidFill>
                  <a:srgbClr val="000000"/>
                </a:solidFill>
              </a:rPr>
              <a:t>Tyrell </a:t>
            </a:r>
            <a:r>
              <a:rPr lang="en-IE" sz="4400" spc="0" dirty="0" smtClean="0">
                <a:solidFill>
                  <a:srgbClr val="000000"/>
                </a:solidFill>
              </a:rPr>
              <a:t>– INHFA; </a:t>
            </a:r>
            <a:r>
              <a:rPr lang="en-IE" sz="4400" b="1" spc="0" dirty="0" smtClean="0">
                <a:solidFill>
                  <a:srgbClr val="000000"/>
                </a:solidFill>
              </a:rPr>
              <a:t>Andrew Kirwan </a:t>
            </a:r>
            <a:r>
              <a:rPr lang="en-IE" sz="4400" spc="0" dirty="0" smtClean="0">
                <a:solidFill>
                  <a:srgbClr val="000000"/>
                </a:solidFill>
              </a:rPr>
              <a:t>–</a:t>
            </a:r>
            <a:r>
              <a:rPr lang="en-IE" sz="4400" b="1" spc="0" dirty="0" smtClean="0">
                <a:solidFill>
                  <a:srgbClr val="000000"/>
                </a:solidFill>
              </a:rPr>
              <a:t> </a:t>
            </a:r>
            <a:r>
              <a:rPr lang="en-IE" sz="4400" spc="0" dirty="0" smtClean="0">
                <a:solidFill>
                  <a:srgbClr val="000000"/>
                </a:solidFill>
              </a:rPr>
              <a:t>DAFM; </a:t>
            </a:r>
            <a:r>
              <a:rPr lang="en-IE" sz="4400" b="1" spc="0" dirty="0" smtClean="0">
                <a:solidFill>
                  <a:srgbClr val="000000"/>
                </a:solidFill>
              </a:rPr>
              <a:t>Sam Birch </a:t>
            </a:r>
            <a:r>
              <a:rPr lang="en-IE" sz="4400" spc="0" dirty="0" smtClean="0">
                <a:solidFill>
                  <a:srgbClr val="000000"/>
                </a:solidFill>
              </a:rPr>
              <a:t>– NPWS; </a:t>
            </a:r>
            <a:r>
              <a:rPr lang="en-IE" sz="4400" b="1" spc="0" dirty="0" smtClean="0">
                <a:solidFill>
                  <a:srgbClr val="000000"/>
                </a:solidFill>
              </a:rPr>
              <a:t>Chris </a:t>
            </a:r>
            <a:r>
              <a:rPr lang="en-IE" sz="4400" b="1" spc="0" dirty="0">
                <a:solidFill>
                  <a:srgbClr val="000000"/>
                </a:solidFill>
              </a:rPr>
              <a:t>Fox </a:t>
            </a:r>
            <a:r>
              <a:rPr lang="en-IE" sz="4400" spc="0" dirty="0" smtClean="0">
                <a:solidFill>
                  <a:srgbClr val="000000"/>
                </a:solidFill>
              </a:rPr>
              <a:t>– ICMSA; </a:t>
            </a:r>
            <a:r>
              <a:rPr lang="en-IE" sz="4400" b="1" spc="0" dirty="0" smtClean="0">
                <a:solidFill>
                  <a:srgbClr val="000000"/>
                </a:solidFill>
              </a:rPr>
              <a:t>Karen </a:t>
            </a:r>
            <a:r>
              <a:rPr lang="en-IE" sz="4400" b="1" spc="0" dirty="0">
                <a:solidFill>
                  <a:srgbClr val="000000"/>
                </a:solidFill>
              </a:rPr>
              <a:t>Woods </a:t>
            </a:r>
            <a:r>
              <a:rPr lang="en-IE" sz="4400" spc="0" dirty="0" smtClean="0">
                <a:solidFill>
                  <a:srgbClr val="000000"/>
                </a:solidFill>
              </a:rPr>
              <a:t>- </a:t>
            </a:r>
            <a:r>
              <a:rPr lang="en-IE" sz="4400" spc="0" dirty="0" err="1" smtClean="0">
                <a:solidFill>
                  <a:srgbClr val="000000"/>
                </a:solidFill>
              </a:rPr>
              <a:t>Coillte</a:t>
            </a:r>
            <a:endParaRPr lang="en-IE" sz="4400" spc="0" dirty="0">
              <a:solidFill>
                <a:srgbClr val="000000"/>
              </a:solidFill>
            </a:endParaRPr>
          </a:p>
          <a:p>
            <a:pPr lvl="0" rtl="0" hangingPunct="0">
              <a:lnSpc>
                <a:spcPct val="100000"/>
              </a:lnSpc>
            </a:pPr>
            <a:endParaRPr lang="en-IE" sz="4400" spc="0" dirty="0">
              <a:solidFill>
                <a:srgbClr val="000000"/>
              </a:solidFill>
            </a:endParaRPr>
          </a:p>
          <a:p>
            <a:pPr marL="571500" lvl="0" indent="-571500" rtl="0" hangingPunct="0">
              <a:lnSpc>
                <a:spcPct val="100000"/>
              </a:lnSpc>
              <a:buFont typeface="Arial" panose="020B0604020202020204" pitchFamily="34" charset="0"/>
              <a:buChar char="•"/>
            </a:pPr>
            <a:r>
              <a:rPr lang="en-IE" sz="4400" spc="0" dirty="0">
                <a:solidFill>
                  <a:srgbClr val="000000"/>
                </a:solidFill>
              </a:rPr>
              <a:t>Group met 4 times</a:t>
            </a:r>
          </a:p>
          <a:p>
            <a:pPr marL="571500" lvl="0" indent="-571500" rtl="0" hangingPunct="0">
              <a:lnSpc>
                <a:spcPct val="100000"/>
              </a:lnSpc>
              <a:buFont typeface="Arial" panose="020B0604020202020204" pitchFamily="34" charset="0"/>
              <a:buChar char="•"/>
            </a:pPr>
            <a:r>
              <a:rPr lang="en-IE" sz="4400" spc="0" dirty="0">
                <a:solidFill>
                  <a:srgbClr val="000000"/>
                </a:solidFill>
              </a:rPr>
              <a:t>Agreed 5 topics to address solutions for land management challenges</a:t>
            </a:r>
          </a:p>
          <a:p>
            <a:pPr marL="571500" lvl="0" indent="-571500" rtl="0" hangingPunct="0">
              <a:lnSpc>
                <a:spcPct val="100000"/>
              </a:lnSpc>
              <a:buFont typeface="Arial" panose="020B0604020202020204" pitchFamily="34" charset="0"/>
              <a:buChar char="•"/>
            </a:pPr>
            <a:r>
              <a:rPr lang="en-IE" sz="4400" spc="0" dirty="0">
                <a:solidFill>
                  <a:srgbClr val="000000"/>
                </a:solidFill>
              </a:rPr>
              <a:t>Open Seasons, Deer management on state/semi-state lands, Incentives for landowners, Incentives for Forest Owners &amp; Data/Impact assessments</a:t>
            </a:r>
          </a:p>
          <a:p>
            <a:pPr marL="857250" indent="-857250">
              <a:buFont typeface="Arial" panose="020B0604020202020204" pitchFamily="34" charset="0"/>
              <a:buChar char="•"/>
            </a:pPr>
            <a:endParaRPr lang="en-IE" dirty="0"/>
          </a:p>
        </p:txBody>
      </p:sp>
    </p:spTree>
    <p:extLst>
      <p:ext uri="{BB962C8B-B14F-4D97-AF65-F5344CB8AC3E}">
        <p14:creationId xmlns:p14="http://schemas.microsoft.com/office/powerpoint/2010/main" val="317669998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smtClean="0"/>
              <a:t>Recommendations from Solutions for Land Mgt. Sub Group – Seppi </a:t>
            </a:r>
            <a:r>
              <a:rPr lang="en-IE" dirty="0"/>
              <a:t>Höna</a:t>
            </a:r>
          </a:p>
        </p:txBody>
      </p:sp>
      <p:sp>
        <p:nvSpPr>
          <p:cNvPr id="6" name="Text Placeholder 5"/>
          <p:cNvSpPr>
            <a:spLocks noGrp="1"/>
          </p:cNvSpPr>
          <p:nvPr>
            <p:ph type="body" sz="quarter" idx="13"/>
          </p:nvPr>
        </p:nvSpPr>
        <p:spPr>
          <a:xfrm>
            <a:off x="1441450" y="3573664"/>
            <a:ext cx="19325056" cy="8644023"/>
          </a:xfrm>
        </p:spPr>
        <p:txBody>
          <a:bodyPr/>
          <a:lstStyle/>
          <a:p>
            <a:pPr lvl="0">
              <a:lnSpc>
                <a:spcPct val="107000"/>
              </a:lnSpc>
              <a:spcAft>
                <a:spcPts val="800"/>
              </a:spcAft>
            </a:pPr>
            <a:endParaRPr lang="en-IE" sz="4400" b="1" kern="100" dirty="0" smtClean="0">
              <a:solidFill>
                <a:srgbClr val="000000"/>
              </a:solidFill>
              <a:ea typeface="Calibri" panose="020F0502020204030204" pitchFamily="34" charset="0"/>
              <a:cs typeface="Times New Roman" panose="02020603050405020304" pitchFamily="18" charset="0"/>
            </a:endParaRPr>
          </a:p>
          <a:p>
            <a:pPr lvl="0">
              <a:lnSpc>
                <a:spcPct val="107000"/>
              </a:lnSpc>
              <a:spcAft>
                <a:spcPts val="800"/>
              </a:spcAft>
            </a:pPr>
            <a:r>
              <a:rPr lang="en-IE" sz="4400" b="1" kern="100" dirty="0" smtClean="0">
                <a:solidFill>
                  <a:srgbClr val="000000"/>
                </a:solidFill>
                <a:ea typeface="Calibri" panose="020F0502020204030204" pitchFamily="34" charset="0"/>
                <a:cs typeface="Times New Roman" panose="02020603050405020304" pitchFamily="18" charset="0"/>
              </a:rPr>
              <a:t>Open Seasons</a:t>
            </a:r>
          </a:p>
          <a:p>
            <a:pPr marL="342900" lvl="0" indent="-342900">
              <a:lnSpc>
                <a:spcPct val="107000"/>
              </a:lnSpc>
              <a:spcAft>
                <a:spcPts val="800"/>
              </a:spcAft>
              <a:buFont typeface="Symbol" panose="05050102010706020507" pitchFamily="18" charset="2"/>
              <a:buChar char=""/>
            </a:pPr>
            <a:r>
              <a:rPr lang="en-IE" sz="4800" kern="100" dirty="0" smtClean="0">
                <a:solidFill>
                  <a:srgbClr val="000000"/>
                </a:solidFill>
                <a:ea typeface="Calibri" panose="020F0502020204030204" pitchFamily="34" charset="0"/>
                <a:cs typeface="Times New Roman" panose="02020603050405020304" pitchFamily="18" charset="0"/>
              </a:rPr>
              <a:t>Change </a:t>
            </a:r>
            <a:r>
              <a:rPr lang="en-IE" sz="4800" kern="100" dirty="0">
                <a:solidFill>
                  <a:srgbClr val="000000"/>
                </a:solidFill>
                <a:ea typeface="Calibri" panose="020F0502020204030204" pitchFamily="34" charset="0"/>
                <a:cs typeface="Times New Roman" panose="02020603050405020304" pitchFamily="18" charset="0"/>
              </a:rPr>
              <a:t>of open season order for Fallow/Red/Sika Deer – Revise open season (inclusive dates)</a:t>
            </a:r>
            <a:endParaRPr lang="en-IE" sz="4800" kern="100" dirty="0">
              <a:ea typeface="Calibri" panose="020F0502020204030204" pitchFamily="34" charset="0"/>
              <a:cs typeface="Times New Roman" panose="02020603050405020304" pitchFamily="18" charset="0"/>
            </a:endParaRPr>
          </a:p>
          <a:p>
            <a:pPr lvl="0" indent="457200">
              <a:lnSpc>
                <a:spcPct val="107000"/>
              </a:lnSpc>
              <a:spcAft>
                <a:spcPts val="800"/>
              </a:spcAft>
            </a:pPr>
            <a:r>
              <a:rPr lang="en-IE" sz="4800" kern="100" dirty="0">
                <a:solidFill>
                  <a:srgbClr val="000000"/>
                </a:solidFill>
                <a:ea typeface="Calibri" panose="020F0502020204030204" pitchFamily="34" charset="0"/>
                <a:cs typeface="Times New Roman" panose="02020603050405020304" pitchFamily="18" charset="0"/>
              </a:rPr>
              <a:t>Male – 1/8 – 31/12</a:t>
            </a:r>
            <a:endParaRPr lang="en-IE" sz="4800" kern="100" dirty="0">
              <a:ea typeface="Calibri" panose="020F0502020204030204" pitchFamily="34" charset="0"/>
              <a:cs typeface="Times New Roman" panose="02020603050405020304" pitchFamily="18" charset="0"/>
            </a:endParaRPr>
          </a:p>
          <a:p>
            <a:pPr marL="457200" lvl="0">
              <a:lnSpc>
                <a:spcPct val="107000"/>
              </a:lnSpc>
              <a:spcAft>
                <a:spcPts val="800"/>
              </a:spcAft>
            </a:pPr>
            <a:r>
              <a:rPr lang="en-IE" sz="4800" kern="100" dirty="0">
                <a:solidFill>
                  <a:srgbClr val="000000"/>
                </a:solidFill>
                <a:ea typeface="Calibri" panose="020F0502020204030204" pitchFamily="34" charset="0"/>
                <a:cs typeface="Times New Roman" panose="02020603050405020304" pitchFamily="18" charset="0"/>
              </a:rPr>
              <a:t>Female – 1/9 – 31/3</a:t>
            </a:r>
            <a:endParaRPr lang="en-IE" sz="4800" kern="100"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E" sz="4800" kern="100" dirty="0">
                <a:solidFill>
                  <a:srgbClr val="000000"/>
                </a:solidFill>
                <a:ea typeface="Calibri" panose="020F0502020204030204" pitchFamily="34" charset="0"/>
                <a:cs typeface="Times New Roman" panose="02020603050405020304" pitchFamily="18" charset="0"/>
              </a:rPr>
              <a:t>Revised Section 42 procedures – Simplify issuing of Sec 42 licences by NPWS. Crop damage including tree and grassland damage should allow landowner act in advance of Sec 42 application if damage is ongoing.</a:t>
            </a:r>
            <a:endParaRPr lang="en-IE" sz="4800" kern="100" dirty="0">
              <a:ea typeface="Calibri" panose="020F0502020204030204" pitchFamily="34" charset="0"/>
              <a:cs typeface="Times New Roman" panose="02020603050405020304" pitchFamily="18" charset="0"/>
            </a:endParaRPr>
          </a:p>
          <a:p>
            <a:pPr marL="857250" indent="-857250">
              <a:buFont typeface="Arial" panose="020B0604020202020204" pitchFamily="34" charset="0"/>
              <a:buChar char="•"/>
            </a:pPr>
            <a:endParaRPr lang="en-IE" dirty="0"/>
          </a:p>
        </p:txBody>
      </p:sp>
    </p:spTree>
    <p:extLst>
      <p:ext uri="{BB962C8B-B14F-4D97-AF65-F5344CB8AC3E}">
        <p14:creationId xmlns:p14="http://schemas.microsoft.com/office/powerpoint/2010/main" val="375477887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smtClean="0"/>
              <a:t>Recommendations from Solutions for Land Mgt. Sub Group – Seppi </a:t>
            </a:r>
            <a:r>
              <a:rPr lang="en-IE" dirty="0"/>
              <a:t>Höna</a:t>
            </a:r>
          </a:p>
        </p:txBody>
      </p:sp>
      <p:sp>
        <p:nvSpPr>
          <p:cNvPr id="6" name="Text Placeholder 5"/>
          <p:cNvSpPr>
            <a:spLocks noGrp="1"/>
          </p:cNvSpPr>
          <p:nvPr>
            <p:ph type="body" sz="quarter" idx="13"/>
          </p:nvPr>
        </p:nvSpPr>
        <p:spPr>
          <a:xfrm>
            <a:off x="1441450" y="3573664"/>
            <a:ext cx="19325056" cy="8644023"/>
          </a:xfrm>
        </p:spPr>
        <p:txBody>
          <a:bodyPr/>
          <a:lstStyle/>
          <a:p>
            <a:pPr lvl="0">
              <a:lnSpc>
                <a:spcPct val="107000"/>
              </a:lnSpc>
              <a:spcAft>
                <a:spcPts val="800"/>
              </a:spcAft>
            </a:pPr>
            <a:r>
              <a:rPr lang="en-IE" sz="4000" b="1" kern="100" dirty="0">
                <a:solidFill>
                  <a:srgbClr val="000000"/>
                </a:solidFill>
                <a:ea typeface="Calibri" panose="020F0502020204030204" pitchFamily="34" charset="0"/>
                <a:cs typeface="Times New Roman" panose="02020603050405020304" pitchFamily="18" charset="0"/>
              </a:rPr>
              <a:t>Deer Management on State/Semi-State lands</a:t>
            </a:r>
            <a:endParaRPr lang="en-IE" sz="4000" kern="100" dirty="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4000" kern="100" dirty="0">
                <a:solidFill>
                  <a:srgbClr val="000000"/>
                </a:solidFill>
                <a:ea typeface="Calibri" panose="020F0502020204030204" pitchFamily="34" charset="0"/>
                <a:cs typeface="Times New Roman" panose="02020603050405020304" pitchFamily="18" charset="0"/>
              </a:rPr>
              <a:t>State and semi-state landowners must by law complete a deer management plan every 3 – 5 years.</a:t>
            </a:r>
            <a:endParaRPr lang="en-IE" sz="4000" kern="100" dirty="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4000" kern="100" dirty="0">
                <a:solidFill>
                  <a:srgbClr val="000000"/>
                </a:solidFill>
                <a:ea typeface="Calibri" panose="020F0502020204030204" pitchFamily="34" charset="0"/>
                <a:cs typeface="Times New Roman" panose="02020603050405020304" pitchFamily="18" charset="0"/>
              </a:rPr>
              <a:t>Oversight on the implementation of these management plans must fall to an independent regulatory body tasked with all deer related issues in Ireland.</a:t>
            </a:r>
            <a:endParaRPr lang="en-IE" sz="4000" kern="100" dirty="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4000" kern="100" dirty="0">
                <a:solidFill>
                  <a:srgbClr val="000000"/>
                </a:solidFill>
                <a:ea typeface="Calibri" panose="020F0502020204030204" pitchFamily="34" charset="0"/>
                <a:cs typeface="Times New Roman" panose="02020603050405020304" pitchFamily="18" charset="0"/>
              </a:rPr>
              <a:t>Develop a national deer management framework that all landowners must work towards to ensure landscape level sustainable deer numbers that do not negatively impact on land use objectives or biodiversity goals.</a:t>
            </a:r>
            <a:endParaRPr lang="en-IE" sz="4000" kern="100"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E" sz="4000" kern="100" dirty="0">
                <a:solidFill>
                  <a:srgbClr val="000000"/>
                </a:solidFill>
                <a:ea typeface="Calibri" panose="020F0502020204030204" pitchFamily="34" charset="0"/>
                <a:cs typeface="Times New Roman" panose="02020603050405020304" pitchFamily="18" charset="0"/>
              </a:rPr>
              <a:t>State and semi-state agencies to take the lead on developing and implementing delivery focused deer management with nationally agreed objectives. It is widely accepted that without appropriate deer management on state and semi-state lands, successful delivery of deer management at a wider landscape level is not possible in Ireland.</a:t>
            </a:r>
            <a:endParaRPr lang="en-IE" sz="4000" kern="100" dirty="0">
              <a:ea typeface="Calibri" panose="020F0502020204030204" pitchFamily="34" charset="0"/>
              <a:cs typeface="Times New Roman" panose="02020603050405020304" pitchFamily="18" charset="0"/>
            </a:endParaRPr>
          </a:p>
          <a:p>
            <a:pPr marL="857250" indent="-857250">
              <a:buFont typeface="Arial" panose="020B0604020202020204" pitchFamily="34" charset="0"/>
              <a:buChar char="•"/>
            </a:pPr>
            <a:endParaRPr lang="en-IE" dirty="0"/>
          </a:p>
        </p:txBody>
      </p:sp>
    </p:spTree>
    <p:extLst>
      <p:ext uri="{BB962C8B-B14F-4D97-AF65-F5344CB8AC3E}">
        <p14:creationId xmlns:p14="http://schemas.microsoft.com/office/powerpoint/2010/main" val="850120859"/>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E" sz="8600" dirty="0"/>
              <a:t>Recommendations from Solutions for Land Mgt. Sub Group – Seppi Höna</a:t>
            </a:r>
          </a:p>
        </p:txBody>
      </p:sp>
      <p:sp>
        <p:nvSpPr>
          <p:cNvPr id="6" name="Text Placeholder 5"/>
          <p:cNvSpPr>
            <a:spLocks noGrp="1"/>
          </p:cNvSpPr>
          <p:nvPr>
            <p:ph type="body" sz="quarter" idx="13"/>
          </p:nvPr>
        </p:nvSpPr>
        <p:spPr>
          <a:xfrm>
            <a:off x="1441450" y="3573664"/>
            <a:ext cx="19325056" cy="8644023"/>
          </a:xfrm>
        </p:spPr>
        <p:txBody>
          <a:bodyPr>
            <a:normAutofit fontScale="92500" lnSpcReduction="20000"/>
          </a:bodyPr>
          <a:lstStyle/>
          <a:p>
            <a:pPr>
              <a:lnSpc>
                <a:spcPct val="107000"/>
              </a:lnSpc>
              <a:spcAft>
                <a:spcPts val="800"/>
              </a:spcAft>
            </a:pPr>
            <a:r>
              <a:rPr lang="en-IE" sz="4800" b="1" kern="100" dirty="0">
                <a:solidFill>
                  <a:srgbClr val="000000"/>
                </a:solidFill>
                <a:effectLst/>
                <a:ea typeface="Calibri" panose="020F0502020204030204" pitchFamily="34" charset="0"/>
                <a:cs typeface="Times New Roman" panose="02020603050405020304" pitchFamily="18" charset="0"/>
              </a:rPr>
              <a:t>Incentives for landowners/Forest Management Incentives</a:t>
            </a:r>
            <a:endParaRPr lang="en-IE" sz="48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3900" kern="100" dirty="0">
                <a:solidFill>
                  <a:srgbClr val="000000"/>
                </a:solidFill>
                <a:effectLst/>
                <a:ea typeface="Calibri" panose="020F0502020204030204" pitchFamily="34" charset="0"/>
                <a:cs typeface="Times New Roman" panose="02020603050405020304" pitchFamily="18" charset="0"/>
              </a:rPr>
              <a:t>Compensatory renumeration for delivery of whole carcasses to designated facility.</a:t>
            </a:r>
            <a:endParaRPr lang="en-IE" sz="39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3900" kern="100" dirty="0">
                <a:solidFill>
                  <a:srgbClr val="000000"/>
                </a:solidFill>
                <a:effectLst/>
                <a:ea typeface="Calibri" panose="020F0502020204030204" pitchFamily="34" charset="0"/>
                <a:cs typeface="Times New Roman" panose="02020603050405020304" pitchFamily="18" charset="0"/>
              </a:rPr>
              <a:t>Permitted use (without need for additional licence) of thermal imagery equipment for culling &amp; for visual identification.</a:t>
            </a:r>
            <a:endParaRPr lang="en-IE" sz="39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3900" kern="100" dirty="0">
                <a:solidFill>
                  <a:srgbClr val="000000"/>
                </a:solidFill>
                <a:effectLst/>
                <a:ea typeface="Calibri" panose="020F0502020204030204" pitchFamily="34" charset="0"/>
                <a:cs typeface="Times New Roman" panose="02020603050405020304" pitchFamily="18" charset="0"/>
              </a:rPr>
              <a:t>Development of agri-environmental scheme with a focus on deer management including the  development of deer management units (DMUs) in conjunction with external facilitators.</a:t>
            </a:r>
            <a:endParaRPr lang="en-IE" sz="39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3900" kern="100" dirty="0">
                <a:solidFill>
                  <a:srgbClr val="000000"/>
                </a:solidFill>
                <a:effectLst/>
                <a:ea typeface="Calibri" panose="020F0502020204030204" pitchFamily="34" charset="0"/>
                <a:cs typeface="Times New Roman" panose="02020603050405020304" pitchFamily="18" charset="0"/>
              </a:rPr>
              <a:t>To reduce risk of spread of disease, measures to facilitate the appropriate disposal of offal.</a:t>
            </a:r>
            <a:endParaRPr lang="en-IE" sz="39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3900" kern="100" dirty="0">
                <a:solidFill>
                  <a:srgbClr val="000000"/>
                </a:solidFill>
                <a:effectLst/>
                <a:ea typeface="Calibri" panose="020F0502020204030204" pitchFamily="34" charset="0"/>
                <a:cs typeface="Times New Roman" panose="02020603050405020304" pitchFamily="18" charset="0"/>
              </a:rPr>
              <a:t>Developing a deer fencing standard, providing training to contractors and have a deer fencing contractor database.</a:t>
            </a:r>
            <a:endParaRPr lang="en-IE" sz="39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3900" kern="100" dirty="0">
                <a:solidFill>
                  <a:srgbClr val="000000"/>
                </a:solidFill>
                <a:effectLst/>
                <a:ea typeface="Calibri" panose="020F0502020204030204" pitchFamily="34" charset="0"/>
                <a:cs typeface="Times New Roman" panose="02020603050405020304" pitchFamily="18" charset="0"/>
              </a:rPr>
              <a:t>Adjusting deer fencing costs in line with actual costs.</a:t>
            </a:r>
            <a:endParaRPr lang="en-IE" sz="39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3900" kern="100" dirty="0">
                <a:solidFill>
                  <a:srgbClr val="000000"/>
                </a:solidFill>
                <a:effectLst/>
                <a:ea typeface="Calibri" panose="020F0502020204030204" pitchFamily="34" charset="0"/>
                <a:cs typeface="Times New Roman" panose="02020603050405020304" pitchFamily="18" charset="0"/>
              </a:rPr>
              <a:t>Developing grant aid for development of deer management plans (should also be made available to state/semi-state agencies)</a:t>
            </a:r>
            <a:endParaRPr lang="en-IE" sz="39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3900" kern="100" dirty="0">
                <a:solidFill>
                  <a:srgbClr val="000000"/>
                </a:solidFill>
                <a:effectLst/>
                <a:ea typeface="Calibri" panose="020F0502020204030204" pitchFamily="34" charset="0"/>
                <a:cs typeface="Times New Roman" panose="02020603050405020304" pitchFamily="18" charset="0"/>
              </a:rPr>
              <a:t>Grant aid for deer management facilities such as high seats/management of deer open areas.</a:t>
            </a:r>
            <a:endParaRPr lang="en-IE" sz="3900" kern="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E" sz="3900" kern="100" dirty="0">
                <a:solidFill>
                  <a:srgbClr val="000000"/>
                </a:solidFill>
                <a:effectLst/>
                <a:ea typeface="Calibri" panose="020F0502020204030204" pitchFamily="34" charset="0"/>
                <a:cs typeface="Times New Roman" panose="02020603050405020304" pitchFamily="18" charset="0"/>
              </a:rPr>
              <a:t>Revise forest design requirements to facilitate deer management. Open areas and features should be paid for as part of any grant scheme. Deer management planning and data collection and analysis can act as delivery mechanism to achieve positive results.</a:t>
            </a:r>
            <a:endParaRPr lang="en-IE" sz="3900" kern="100" dirty="0">
              <a:effectLst/>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45366048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a:t>Chair of Irish Deer Management Strategy Group – Teddy Cashman</a:t>
            </a:r>
          </a:p>
        </p:txBody>
      </p:sp>
      <p:sp>
        <p:nvSpPr>
          <p:cNvPr id="6" name="Text Placeholder 5"/>
          <p:cNvSpPr>
            <a:spLocks noGrp="1"/>
          </p:cNvSpPr>
          <p:nvPr>
            <p:ph type="body" sz="quarter" idx="13"/>
          </p:nvPr>
        </p:nvSpPr>
        <p:spPr>
          <a:xfrm>
            <a:off x="1441450" y="3555997"/>
            <a:ext cx="19325056" cy="8644023"/>
          </a:xfrm>
        </p:spPr>
        <p:txBody>
          <a:bodyPr>
            <a:normAutofit lnSpcReduction="10000"/>
          </a:bodyPr>
          <a:lstStyle/>
          <a:p>
            <a:pPr algn="ctr"/>
            <a:r>
              <a:rPr lang="en-IE" sz="6600" b="1" dirty="0"/>
              <a:t>Welcome</a:t>
            </a:r>
          </a:p>
          <a:p>
            <a:pPr algn="ctr"/>
            <a:endParaRPr lang="en-IE" sz="6600" b="1" dirty="0"/>
          </a:p>
          <a:p>
            <a:pPr algn="ctr"/>
            <a:r>
              <a:rPr lang="en-IE" sz="6600" b="1" dirty="0"/>
              <a:t>Sub-Committee Review</a:t>
            </a:r>
          </a:p>
          <a:p>
            <a:endParaRPr lang="en-IE" b="1" dirty="0"/>
          </a:p>
          <a:p>
            <a:r>
              <a:rPr lang="en-IE" b="1" dirty="0"/>
              <a:t>Main common proposals:</a:t>
            </a:r>
          </a:p>
          <a:p>
            <a:pPr marL="1143000" indent="-1143000" algn="just">
              <a:buFont typeface="+mj-lt"/>
              <a:buAutoNum type="arabicPeriod"/>
            </a:pPr>
            <a:r>
              <a:rPr lang="en-IE" dirty="0"/>
              <a:t>Creation of deer management agency </a:t>
            </a:r>
          </a:p>
          <a:p>
            <a:pPr marL="1143000" indent="-1143000" algn="just">
              <a:buFont typeface="+mj-lt"/>
              <a:buAutoNum type="arabicPeriod"/>
            </a:pPr>
            <a:r>
              <a:rPr lang="en-IE" dirty="0"/>
              <a:t>Establishment of deer management units</a:t>
            </a:r>
          </a:p>
          <a:p>
            <a:pPr marL="1143000" indent="-1143000" algn="just">
              <a:buFont typeface="+mj-lt"/>
              <a:buAutoNum type="arabicPeriod"/>
            </a:pPr>
            <a:r>
              <a:rPr lang="en-IE" dirty="0"/>
              <a:t>Changes to Open Seasons </a:t>
            </a:r>
            <a:r>
              <a:rPr lang="en-IE" dirty="0" smtClean="0"/>
              <a:t>Order</a:t>
            </a:r>
            <a:endParaRPr lang="en-IE" dirty="0"/>
          </a:p>
          <a:p>
            <a:r>
              <a:rPr lang="en-IE" dirty="0"/>
              <a:t> </a:t>
            </a:r>
          </a:p>
        </p:txBody>
      </p:sp>
    </p:spTree>
    <p:extLst>
      <p:ext uri="{BB962C8B-B14F-4D97-AF65-F5344CB8AC3E}">
        <p14:creationId xmlns:p14="http://schemas.microsoft.com/office/powerpoint/2010/main" val="1219403608"/>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98BB0-F3C5-4A31-A3F6-2A1E811AD633}"/>
              </a:ext>
            </a:extLst>
          </p:cNvPr>
          <p:cNvSpPr>
            <a:spLocks noGrp="1"/>
          </p:cNvSpPr>
          <p:nvPr>
            <p:ph type="title"/>
          </p:nvPr>
        </p:nvSpPr>
        <p:spPr/>
        <p:txBody>
          <a:bodyPr>
            <a:normAutofit/>
          </a:bodyPr>
          <a:lstStyle/>
          <a:p>
            <a:pPr algn="ctr"/>
            <a:r>
              <a:rPr lang="en-IE" sz="8600" dirty="0"/>
              <a:t>Recommendations from Solutions for Land Mgt. Sub Group – Seppi Höna</a:t>
            </a:r>
          </a:p>
        </p:txBody>
      </p:sp>
      <p:sp>
        <p:nvSpPr>
          <p:cNvPr id="6" name="Text Placeholder 5">
            <a:extLst>
              <a:ext uri="{FF2B5EF4-FFF2-40B4-BE49-F238E27FC236}">
                <a16:creationId xmlns:a16="http://schemas.microsoft.com/office/drawing/2014/main" id="{FF7FB7AB-579B-42E2-AA21-BF7D42A7682A}"/>
              </a:ext>
            </a:extLst>
          </p:cNvPr>
          <p:cNvSpPr>
            <a:spLocks noGrp="1"/>
          </p:cNvSpPr>
          <p:nvPr>
            <p:ph type="body" sz="quarter" idx="13"/>
          </p:nvPr>
        </p:nvSpPr>
        <p:spPr>
          <a:xfrm>
            <a:off x="1441450" y="3555997"/>
            <a:ext cx="19325056" cy="8483603"/>
          </a:xfrm>
        </p:spPr>
        <p:txBody>
          <a:bodyPr>
            <a:normAutofit/>
          </a:bodyPr>
          <a:lstStyle/>
          <a:p>
            <a:pPr>
              <a:lnSpc>
                <a:spcPct val="107000"/>
              </a:lnSpc>
              <a:spcAft>
                <a:spcPts val="800"/>
              </a:spcAft>
            </a:pPr>
            <a:r>
              <a:rPr lang="en-IE" sz="4800" b="1" kern="100" dirty="0">
                <a:solidFill>
                  <a:srgbClr val="000000"/>
                </a:solidFill>
                <a:effectLst/>
                <a:ea typeface="Calibri" panose="020F0502020204030204" pitchFamily="34" charset="0"/>
                <a:cs typeface="Times New Roman" panose="02020603050405020304" pitchFamily="18" charset="0"/>
              </a:rPr>
              <a:t>Data/Impact assessments</a:t>
            </a:r>
            <a:endParaRPr lang="en-IE" sz="48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4800" kern="100" dirty="0">
                <a:solidFill>
                  <a:srgbClr val="000000"/>
                </a:solidFill>
                <a:effectLst/>
                <a:ea typeface="Calibri" panose="020F0502020204030204" pitchFamily="34" charset="0"/>
                <a:cs typeface="Times New Roman" panose="02020603050405020304" pitchFamily="18" charset="0"/>
              </a:rPr>
              <a:t>Development of a standardised approach for assessing deer impacts in forestry, agriculture (including grasslands)and for priority habitats</a:t>
            </a:r>
            <a:r>
              <a:rPr lang="en-IE" sz="4800" kern="100" dirty="0" smtClean="0">
                <a:solidFill>
                  <a:srgbClr val="000000"/>
                </a:solidFill>
                <a:effectLst/>
                <a:ea typeface="Calibri" panose="020F0502020204030204" pitchFamily="34" charset="0"/>
                <a:cs typeface="Times New Roman" panose="02020603050405020304" pitchFamily="18" charset="0"/>
              </a:rPr>
              <a:t>.</a:t>
            </a:r>
            <a:endParaRPr lang="en-IE" sz="48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4800" kern="100" dirty="0">
                <a:solidFill>
                  <a:srgbClr val="000000"/>
                </a:solidFill>
                <a:effectLst/>
                <a:ea typeface="Calibri" panose="020F0502020204030204" pitchFamily="34" charset="0"/>
                <a:cs typeface="Times New Roman" panose="02020603050405020304" pitchFamily="18" charset="0"/>
              </a:rPr>
              <a:t>Development of a national standard on deer population assessment techniques. This should look at best practice internationally including the use of trail cameras, Infrared cameras including drone technology, visual counting methods and the use of conventional faecal pellet counts.</a:t>
            </a:r>
            <a:endParaRPr lang="en-IE" sz="4800" kern="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E" sz="4800" kern="100" dirty="0">
                <a:solidFill>
                  <a:srgbClr val="000000"/>
                </a:solidFill>
                <a:effectLst/>
                <a:ea typeface="Calibri" panose="020F0502020204030204" pitchFamily="34" charset="0"/>
                <a:cs typeface="Times New Roman" panose="02020603050405020304" pitchFamily="18" charset="0"/>
              </a:rPr>
              <a:t>State agency to take lead on developing standards and collecting/managing data.</a:t>
            </a:r>
            <a:endParaRPr lang="en-IE" sz="4800" kern="100" dirty="0">
              <a:effectLst/>
              <a:ea typeface="Calibri" panose="020F0502020204030204" pitchFamily="34" charset="0"/>
              <a:cs typeface="Times New Roman" panose="02020603050405020304" pitchFamily="18" charset="0"/>
            </a:endParaRPr>
          </a:p>
          <a:p>
            <a:endParaRPr lang="en-IE" sz="3600" dirty="0"/>
          </a:p>
        </p:txBody>
      </p:sp>
    </p:spTree>
    <p:extLst>
      <p:ext uri="{BB962C8B-B14F-4D97-AF65-F5344CB8AC3E}">
        <p14:creationId xmlns:p14="http://schemas.microsoft.com/office/powerpoint/2010/main" val="2485035858"/>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2D25597-1F34-4F09-A354-35690BF3F3FC}"/>
              </a:ext>
            </a:extLst>
          </p:cNvPr>
          <p:cNvSpPr>
            <a:spLocks noGrp="1"/>
          </p:cNvSpPr>
          <p:nvPr>
            <p:ph type="title"/>
          </p:nvPr>
        </p:nvSpPr>
        <p:spPr/>
        <p:txBody>
          <a:bodyPr/>
          <a:lstStyle/>
          <a:p>
            <a:pPr algn="ctr"/>
            <a:r>
              <a:rPr lang="en-IE"/>
              <a:t>Recommendations from Venison Sub Group – David Quinn</a:t>
            </a:r>
            <a:endParaRPr lang="en-IE" dirty="0"/>
          </a:p>
        </p:txBody>
      </p:sp>
      <p:pic>
        <p:nvPicPr>
          <p:cNvPr id="3" name="Picture 2">
            <a:extLst>
              <a:ext uri="{FF2B5EF4-FFF2-40B4-BE49-F238E27FC236}">
                <a16:creationId xmlns:a16="http://schemas.microsoft.com/office/drawing/2014/main" id="{F9F8A4B8-257C-410C-94FE-E3A37E907F57}"/>
              </a:ext>
            </a:extLst>
          </p:cNvPr>
          <p:cNvPicPr/>
          <p:nvPr/>
        </p:nvPicPr>
        <p:blipFill>
          <a:blip r:embed="rId2"/>
          <a:stretch>
            <a:fillRect/>
          </a:stretch>
        </p:blipFill>
        <p:spPr>
          <a:xfrm>
            <a:off x="0" y="0"/>
            <a:ext cx="24384000" cy="13716000"/>
          </a:xfrm>
          <a:prstGeom prst="rect">
            <a:avLst/>
          </a:prstGeom>
        </p:spPr>
      </p:pic>
    </p:spTree>
    <p:extLst>
      <p:ext uri="{BB962C8B-B14F-4D97-AF65-F5344CB8AC3E}">
        <p14:creationId xmlns:p14="http://schemas.microsoft.com/office/powerpoint/2010/main" val="1494311117"/>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a:t>Recommendations from Venison Sub Group – David Quinn</a:t>
            </a:r>
          </a:p>
        </p:txBody>
      </p:sp>
      <p:sp>
        <p:nvSpPr>
          <p:cNvPr id="6" name="Text Placeholder 5"/>
          <p:cNvSpPr>
            <a:spLocks noGrp="1"/>
          </p:cNvSpPr>
          <p:nvPr>
            <p:ph type="body" sz="quarter" idx="13"/>
          </p:nvPr>
        </p:nvSpPr>
        <p:spPr>
          <a:xfrm>
            <a:off x="1441450" y="3573664"/>
            <a:ext cx="19325056" cy="8644023"/>
          </a:xfrm>
        </p:spPr>
        <p:txBody>
          <a:bodyPr>
            <a:normAutofit/>
          </a:bodyPr>
          <a:lstStyle/>
          <a:p>
            <a:pPr marL="0" indent="0">
              <a:buNone/>
            </a:pPr>
            <a:r>
              <a:rPr lang="en-GB" dirty="0" smtClean="0"/>
              <a:t>Sub Group Members:</a:t>
            </a:r>
            <a:endParaRPr lang="en-GB" dirty="0"/>
          </a:p>
          <a:p>
            <a:pPr marL="857250" indent="-857250">
              <a:buFont typeface="Arial" panose="020B0604020202020204" pitchFamily="34" charset="0"/>
              <a:buChar char="•"/>
            </a:pPr>
            <a:r>
              <a:rPr lang="en-GB" b="1" dirty="0"/>
              <a:t>David </a:t>
            </a:r>
            <a:r>
              <a:rPr lang="en-GB" b="1" dirty="0" smtClean="0"/>
              <a:t>Quinn </a:t>
            </a:r>
            <a:r>
              <a:rPr lang="en-GB" dirty="0" smtClean="0"/>
              <a:t>– DAFM; </a:t>
            </a:r>
            <a:r>
              <a:rPr lang="en-GB" b="1" dirty="0" smtClean="0"/>
              <a:t>Ferdia Marnell </a:t>
            </a:r>
            <a:r>
              <a:rPr lang="en-GB" dirty="0" smtClean="0"/>
              <a:t>– NPWS; </a:t>
            </a:r>
            <a:r>
              <a:rPr lang="en-GB" b="1" dirty="0" smtClean="0"/>
              <a:t>Jim Walsh </a:t>
            </a:r>
            <a:r>
              <a:rPr lang="en-GB" dirty="0" smtClean="0"/>
              <a:t>- Veterinary Surgeon; </a:t>
            </a:r>
            <a:r>
              <a:rPr lang="en-GB" b="1" dirty="0"/>
              <a:t>Pat Doyle </a:t>
            </a:r>
            <a:r>
              <a:rPr lang="en-GB" dirty="0" smtClean="0"/>
              <a:t>- Wild </a:t>
            </a:r>
            <a:r>
              <a:rPr lang="en-GB" dirty="0"/>
              <a:t>Irish </a:t>
            </a:r>
            <a:r>
              <a:rPr lang="en-GB" dirty="0" smtClean="0"/>
              <a:t>Game; </a:t>
            </a:r>
            <a:r>
              <a:rPr lang="en-GB" b="1" dirty="0" smtClean="0"/>
              <a:t>Donal O’Mahony</a:t>
            </a:r>
            <a:r>
              <a:rPr lang="en-GB" dirty="0" smtClean="0"/>
              <a:t> – DAFM; </a:t>
            </a:r>
            <a:r>
              <a:rPr lang="en-GB" b="1" dirty="0" smtClean="0"/>
              <a:t>Paul </a:t>
            </a:r>
            <a:r>
              <a:rPr lang="en-GB" b="1" dirty="0"/>
              <a:t>Fletcher </a:t>
            </a:r>
            <a:r>
              <a:rPr lang="en-GB" dirty="0" smtClean="0"/>
              <a:t>- Premier Game; </a:t>
            </a:r>
            <a:r>
              <a:rPr lang="en-GB" b="1" dirty="0" smtClean="0"/>
              <a:t>Peter </a:t>
            </a:r>
            <a:r>
              <a:rPr lang="en-GB" b="1" dirty="0"/>
              <a:t>Windsor</a:t>
            </a:r>
            <a:r>
              <a:rPr lang="en-GB" dirty="0"/>
              <a:t> </a:t>
            </a:r>
            <a:r>
              <a:rPr lang="en-GB" dirty="0" smtClean="0"/>
              <a:t>- Irish </a:t>
            </a:r>
            <a:r>
              <a:rPr lang="en-GB" dirty="0"/>
              <a:t>Deer </a:t>
            </a:r>
            <a:r>
              <a:rPr lang="en-GB" dirty="0" smtClean="0"/>
              <a:t>Society; </a:t>
            </a:r>
            <a:r>
              <a:rPr lang="en-GB" b="1" dirty="0" smtClean="0"/>
              <a:t>Ger </a:t>
            </a:r>
            <a:r>
              <a:rPr lang="en-GB" b="1" dirty="0"/>
              <a:t>O’Brien </a:t>
            </a:r>
            <a:r>
              <a:rPr lang="en-GB" dirty="0" smtClean="0"/>
              <a:t>- Wild </a:t>
            </a:r>
            <a:r>
              <a:rPr lang="en-GB" dirty="0"/>
              <a:t>Deer Association of </a:t>
            </a:r>
            <a:r>
              <a:rPr lang="en-GB" dirty="0" smtClean="0"/>
              <a:t>Ireland; </a:t>
            </a:r>
            <a:r>
              <a:rPr lang="en-GB" b="1" dirty="0" smtClean="0"/>
              <a:t>Tina </a:t>
            </a:r>
            <a:r>
              <a:rPr lang="en-GB" b="1" dirty="0"/>
              <a:t>Durkin and James Ruane </a:t>
            </a:r>
            <a:r>
              <a:rPr lang="en-GB" dirty="0" smtClean="0"/>
              <a:t>- JJ </a:t>
            </a:r>
            <a:r>
              <a:rPr lang="en-GB" dirty="0"/>
              <a:t>Game </a:t>
            </a:r>
            <a:r>
              <a:rPr lang="en-GB" dirty="0" smtClean="0"/>
              <a:t>Dealing; </a:t>
            </a:r>
            <a:r>
              <a:rPr lang="en-GB" b="1" dirty="0" err="1" smtClean="0"/>
              <a:t>Conal</a:t>
            </a:r>
            <a:r>
              <a:rPr lang="en-GB" b="1" dirty="0" smtClean="0"/>
              <a:t> </a:t>
            </a:r>
            <a:r>
              <a:rPr lang="en-GB" b="1" dirty="0" err="1"/>
              <a:t>Colleary</a:t>
            </a:r>
            <a:r>
              <a:rPr lang="en-GB" b="1" dirty="0"/>
              <a:t> </a:t>
            </a:r>
            <a:r>
              <a:rPr lang="en-GB" dirty="0" smtClean="0"/>
              <a:t>- Sligo Co. Co.; </a:t>
            </a:r>
            <a:r>
              <a:rPr lang="en-GB" b="1" dirty="0" err="1" smtClean="0"/>
              <a:t>Momme</a:t>
            </a:r>
            <a:r>
              <a:rPr lang="en-GB" b="1" dirty="0" smtClean="0"/>
              <a:t> </a:t>
            </a:r>
            <a:r>
              <a:rPr lang="en-GB" b="1" dirty="0" err="1" smtClean="0"/>
              <a:t>Reibech</a:t>
            </a:r>
            <a:r>
              <a:rPr lang="en-GB" b="1" dirty="0" smtClean="0"/>
              <a:t> </a:t>
            </a:r>
            <a:r>
              <a:rPr lang="en-GB" dirty="0" smtClean="0"/>
              <a:t>– DAFM; </a:t>
            </a:r>
            <a:r>
              <a:rPr lang="en-GB" b="1" dirty="0" smtClean="0"/>
              <a:t>Stephen Buckley </a:t>
            </a:r>
            <a:r>
              <a:rPr lang="en-GB" dirty="0" smtClean="0"/>
              <a:t>- FX </a:t>
            </a:r>
            <a:r>
              <a:rPr lang="en-GB" dirty="0"/>
              <a:t>Buckley Restaurants and </a:t>
            </a:r>
            <a:r>
              <a:rPr lang="en-GB" dirty="0" smtClean="0"/>
              <a:t>Butchers; </a:t>
            </a:r>
            <a:r>
              <a:rPr lang="en-GB" b="1" dirty="0" smtClean="0"/>
              <a:t>Emmet </a:t>
            </a:r>
            <a:r>
              <a:rPr lang="en-GB" b="1" dirty="0"/>
              <a:t>Doy</a:t>
            </a:r>
            <a:r>
              <a:rPr lang="en-GB" dirty="0"/>
              <a:t>le </a:t>
            </a:r>
            <a:r>
              <a:rPr lang="en-GB" dirty="0" smtClean="0"/>
              <a:t>- </a:t>
            </a:r>
            <a:r>
              <a:rPr lang="en-GB" dirty="0" err="1" smtClean="0"/>
              <a:t>Bord</a:t>
            </a:r>
            <a:r>
              <a:rPr lang="en-GB" dirty="0" smtClean="0"/>
              <a:t> Bia; </a:t>
            </a:r>
            <a:r>
              <a:rPr lang="en-GB" b="1" dirty="0" smtClean="0"/>
              <a:t>Adrian </a:t>
            </a:r>
            <a:r>
              <a:rPr lang="en-GB" b="1" dirty="0"/>
              <a:t>Cummins </a:t>
            </a:r>
            <a:r>
              <a:rPr lang="en-GB" dirty="0" smtClean="0"/>
              <a:t>- RAI</a:t>
            </a:r>
            <a:endParaRPr lang="en-IE" dirty="0"/>
          </a:p>
        </p:txBody>
      </p:sp>
    </p:spTree>
    <p:extLst>
      <p:ext uri="{BB962C8B-B14F-4D97-AF65-F5344CB8AC3E}">
        <p14:creationId xmlns:p14="http://schemas.microsoft.com/office/powerpoint/2010/main" val="1247689209"/>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BD1358D-30F1-47BC-A085-4FDC84C93B03}"/>
              </a:ext>
            </a:extLst>
          </p:cNvPr>
          <p:cNvSpPr>
            <a:spLocks noGrp="1"/>
          </p:cNvSpPr>
          <p:nvPr>
            <p:ph type="title"/>
          </p:nvPr>
        </p:nvSpPr>
        <p:spPr/>
        <p:txBody>
          <a:bodyPr/>
          <a:lstStyle/>
          <a:p>
            <a:pPr algn="ctr"/>
            <a:r>
              <a:rPr lang="en-IE"/>
              <a:t>Recommendations from Venison Sub Group – David Quinn</a:t>
            </a:r>
            <a:endParaRPr lang="en-IE" dirty="0"/>
          </a:p>
        </p:txBody>
      </p:sp>
      <p:pic>
        <p:nvPicPr>
          <p:cNvPr id="3" name="Picture 2">
            <a:extLst>
              <a:ext uri="{FF2B5EF4-FFF2-40B4-BE49-F238E27FC236}">
                <a16:creationId xmlns:a16="http://schemas.microsoft.com/office/drawing/2014/main" id="{F792FE0E-95C8-441C-B1B5-9C3A3740F382}"/>
              </a:ext>
            </a:extLst>
          </p:cNvPr>
          <p:cNvPicPr/>
          <p:nvPr/>
        </p:nvPicPr>
        <p:blipFill>
          <a:blip r:embed="rId2"/>
          <a:stretch>
            <a:fillRect/>
          </a:stretch>
        </p:blipFill>
        <p:spPr>
          <a:xfrm>
            <a:off x="0" y="0"/>
            <a:ext cx="24384000" cy="13716000"/>
          </a:xfrm>
          <a:prstGeom prst="rect">
            <a:avLst/>
          </a:prstGeom>
        </p:spPr>
      </p:pic>
    </p:spTree>
    <p:extLst>
      <p:ext uri="{BB962C8B-B14F-4D97-AF65-F5344CB8AC3E}">
        <p14:creationId xmlns:p14="http://schemas.microsoft.com/office/powerpoint/2010/main" val="2723853897"/>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E116693-CC7E-46EA-BB39-C4916AC3A938}"/>
              </a:ext>
            </a:extLst>
          </p:cNvPr>
          <p:cNvSpPr>
            <a:spLocks noGrp="1"/>
          </p:cNvSpPr>
          <p:nvPr>
            <p:ph type="title"/>
          </p:nvPr>
        </p:nvSpPr>
        <p:spPr/>
        <p:txBody>
          <a:bodyPr/>
          <a:lstStyle/>
          <a:p>
            <a:pPr algn="ctr"/>
            <a:r>
              <a:rPr lang="en-IE"/>
              <a:t>Recommendations from Venison Sub Group – David Quinn</a:t>
            </a:r>
            <a:endParaRPr lang="en-IE" dirty="0"/>
          </a:p>
        </p:txBody>
      </p:sp>
      <p:pic>
        <p:nvPicPr>
          <p:cNvPr id="3" name="Picture 2">
            <a:extLst>
              <a:ext uri="{FF2B5EF4-FFF2-40B4-BE49-F238E27FC236}">
                <a16:creationId xmlns:a16="http://schemas.microsoft.com/office/drawing/2014/main" id="{38610575-DEF7-43E5-8CDF-C69BEA9C8F98}"/>
              </a:ext>
            </a:extLst>
          </p:cNvPr>
          <p:cNvPicPr/>
          <p:nvPr/>
        </p:nvPicPr>
        <p:blipFill>
          <a:blip r:embed="rId2"/>
          <a:stretch>
            <a:fillRect/>
          </a:stretch>
        </p:blipFill>
        <p:spPr>
          <a:xfrm>
            <a:off x="0" y="0"/>
            <a:ext cx="24384000" cy="13716000"/>
          </a:xfrm>
          <a:prstGeom prst="rect">
            <a:avLst/>
          </a:prstGeom>
        </p:spPr>
      </p:pic>
    </p:spTree>
    <p:extLst>
      <p:ext uri="{BB962C8B-B14F-4D97-AF65-F5344CB8AC3E}">
        <p14:creationId xmlns:p14="http://schemas.microsoft.com/office/powerpoint/2010/main" val="534802990"/>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862294C-74AE-41B5-83D9-1346F328FB5D}"/>
              </a:ext>
            </a:extLst>
          </p:cNvPr>
          <p:cNvSpPr>
            <a:spLocks noGrp="1"/>
          </p:cNvSpPr>
          <p:nvPr>
            <p:ph type="title"/>
          </p:nvPr>
        </p:nvSpPr>
        <p:spPr/>
        <p:txBody>
          <a:bodyPr/>
          <a:lstStyle/>
          <a:p>
            <a:pPr algn="ctr"/>
            <a:r>
              <a:rPr lang="en-IE"/>
              <a:t>Recommendations from Venison Sub Group – David Quinn</a:t>
            </a:r>
            <a:endParaRPr lang="en-IE" dirty="0"/>
          </a:p>
        </p:txBody>
      </p:sp>
      <p:pic>
        <p:nvPicPr>
          <p:cNvPr id="3" name="Picture 2">
            <a:extLst>
              <a:ext uri="{FF2B5EF4-FFF2-40B4-BE49-F238E27FC236}">
                <a16:creationId xmlns:a16="http://schemas.microsoft.com/office/drawing/2014/main" id="{0BC53FD2-8053-41BA-8DC0-C58AD921FC48}"/>
              </a:ext>
            </a:extLst>
          </p:cNvPr>
          <p:cNvPicPr/>
          <p:nvPr/>
        </p:nvPicPr>
        <p:blipFill>
          <a:blip r:embed="rId2"/>
          <a:stretch>
            <a:fillRect/>
          </a:stretch>
        </p:blipFill>
        <p:spPr>
          <a:xfrm>
            <a:off x="0" y="0"/>
            <a:ext cx="24384000" cy="13716000"/>
          </a:xfrm>
          <a:prstGeom prst="rect">
            <a:avLst/>
          </a:prstGeom>
        </p:spPr>
      </p:pic>
    </p:spTree>
    <p:extLst>
      <p:ext uri="{BB962C8B-B14F-4D97-AF65-F5344CB8AC3E}">
        <p14:creationId xmlns:p14="http://schemas.microsoft.com/office/powerpoint/2010/main" val="1659223256"/>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2FA31D9-9F36-4CF0-A083-0F86CC6E260E}"/>
              </a:ext>
            </a:extLst>
          </p:cNvPr>
          <p:cNvSpPr>
            <a:spLocks noGrp="1"/>
          </p:cNvSpPr>
          <p:nvPr>
            <p:ph type="title"/>
          </p:nvPr>
        </p:nvSpPr>
        <p:spPr/>
        <p:txBody>
          <a:bodyPr/>
          <a:lstStyle/>
          <a:p>
            <a:pPr algn="ctr"/>
            <a:r>
              <a:rPr lang="en-IE"/>
              <a:t>Recommendations from Venison Sub Group – David Quinn</a:t>
            </a:r>
            <a:endParaRPr lang="en-IE" dirty="0"/>
          </a:p>
        </p:txBody>
      </p:sp>
      <p:pic>
        <p:nvPicPr>
          <p:cNvPr id="3" name="Picture 2">
            <a:extLst>
              <a:ext uri="{FF2B5EF4-FFF2-40B4-BE49-F238E27FC236}">
                <a16:creationId xmlns:a16="http://schemas.microsoft.com/office/drawing/2014/main" id="{92352641-DF7C-419B-BE6A-D3AC836899D3}"/>
              </a:ext>
            </a:extLst>
          </p:cNvPr>
          <p:cNvPicPr/>
          <p:nvPr/>
        </p:nvPicPr>
        <p:blipFill>
          <a:blip r:embed="rId2"/>
          <a:stretch>
            <a:fillRect/>
          </a:stretch>
        </p:blipFill>
        <p:spPr>
          <a:xfrm>
            <a:off x="0" y="0"/>
            <a:ext cx="24384000" cy="13716000"/>
          </a:xfrm>
          <a:prstGeom prst="rect">
            <a:avLst/>
          </a:prstGeom>
        </p:spPr>
      </p:pic>
    </p:spTree>
    <p:extLst>
      <p:ext uri="{BB962C8B-B14F-4D97-AF65-F5344CB8AC3E}">
        <p14:creationId xmlns:p14="http://schemas.microsoft.com/office/powerpoint/2010/main" val="2719542619"/>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smtClean="0"/>
              <a:t>Outline of Legal Timeframes </a:t>
            </a:r>
            <a:br>
              <a:rPr lang="en-IE" dirty="0" smtClean="0"/>
            </a:br>
            <a:r>
              <a:rPr lang="en-IE" dirty="0" smtClean="0"/>
              <a:t>Claire Crowley</a:t>
            </a:r>
            <a:endParaRPr lang="en-IE" dirty="0"/>
          </a:p>
        </p:txBody>
      </p:sp>
      <p:sp>
        <p:nvSpPr>
          <p:cNvPr id="6" name="Text Placeholder 5"/>
          <p:cNvSpPr>
            <a:spLocks noGrp="1"/>
          </p:cNvSpPr>
          <p:nvPr>
            <p:ph type="body" sz="quarter" idx="13"/>
          </p:nvPr>
        </p:nvSpPr>
        <p:spPr>
          <a:xfrm>
            <a:off x="1441450" y="3573664"/>
            <a:ext cx="20161250" cy="9246986"/>
          </a:xfrm>
        </p:spPr>
        <p:txBody>
          <a:bodyPr>
            <a:noAutofit/>
          </a:bodyPr>
          <a:lstStyle/>
          <a:p>
            <a:r>
              <a:rPr lang="en-IE" sz="4400" b="1" u="sng" dirty="0" smtClean="0"/>
              <a:t>Statutory Instruments (S.I.) Process</a:t>
            </a:r>
          </a:p>
          <a:p>
            <a:pPr marL="857250" indent="-857250">
              <a:buFont typeface="Arial" panose="020B0604020202020204" pitchFamily="34" charset="0"/>
              <a:buChar char="•"/>
            </a:pPr>
            <a:r>
              <a:rPr lang="en-IE" sz="4400" dirty="0" smtClean="0"/>
              <a:t>Policy decision made and communicated to Legislation Unit</a:t>
            </a:r>
          </a:p>
          <a:p>
            <a:pPr marL="857250" indent="-857250">
              <a:buFont typeface="Arial" panose="020B0604020202020204" pitchFamily="34" charset="0"/>
              <a:buChar char="•"/>
            </a:pPr>
            <a:r>
              <a:rPr lang="en-IE" sz="4400" dirty="0" smtClean="0"/>
              <a:t>Initial S.I. drafted by the Unit &amp; manage process</a:t>
            </a:r>
          </a:p>
          <a:p>
            <a:pPr marL="857250" indent="-857250">
              <a:buFont typeface="Arial" panose="020B0604020202020204" pitchFamily="34" charset="0"/>
              <a:buChar char="•"/>
            </a:pPr>
            <a:r>
              <a:rPr lang="en-IE" sz="4400" dirty="0" smtClean="0"/>
              <a:t>Draft sent to the Office of the Parliamentary Counsel (OPC)</a:t>
            </a:r>
          </a:p>
          <a:p>
            <a:pPr marL="857250" indent="-857250">
              <a:buFont typeface="Arial" panose="020B0604020202020204" pitchFamily="34" charset="0"/>
              <a:buChar char="•"/>
            </a:pPr>
            <a:r>
              <a:rPr lang="en-IE" sz="4400" dirty="0" smtClean="0"/>
              <a:t>OPC considers draft and may make drafting corrections or raise policy/legal considerations</a:t>
            </a:r>
          </a:p>
          <a:p>
            <a:pPr marL="857250" indent="-857250">
              <a:buFont typeface="Arial" panose="020B0604020202020204" pitchFamily="34" charset="0"/>
              <a:buChar char="•"/>
            </a:pPr>
            <a:r>
              <a:rPr lang="en-IE" sz="4400" dirty="0" smtClean="0"/>
              <a:t>Final draft submitted to Minister for signature</a:t>
            </a:r>
          </a:p>
          <a:p>
            <a:pPr marL="857250" indent="-857250">
              <a:buFont typeface="Arial" panose="020B0604020202020204" pitchFamily="34" charset="0"/>
              <a:buChar char="•"/>
            </a:pPr>
            <a:r>
              <a:rPr lang="en-IE" sz="4400" dirty="0" smtClean="0"/>
              <a:t>S.I. laid before the </a:t>
            </a:r>
            <a:r>
              <a:rPr lang="en-IE" sz="4400" dirty="0" err="1" smtClean="0"/>
              <a:t>Oireachtas</a:t>
            </a:r>
            <a:endParaRPr lang="en-IE" sz="4400" dirty="0" smtClean="0"/>
          </a:p>
          <a:p>
            <a:pPr marL="857250" indent="-857250">
              <a:buFont typeface="Arial" panose="020B0604020202020204" pitchFamily="34" charset="0"/>
              <a:buChar char="•"/>
            </a:pPr>
            <a:r>
              <a:rPr lang="en-IE" sz="4400" dirty="0" smtClean="0"/>
              <a:t>S.I. Published on statute book &amp; communicated</a:t>
            </a:r>
          </a:p>
          <a:p>
            <a:endParaRPr lang="en-IE" sz="4400" dirty="0" smtClean="0"/>
          </a:p>
          <a:p>
            <a:r>
              <a:rPr lang="en-IE" sz="4400" b="1" u="sng" dirty="0" smtClean="0"/>
              <a:t>Timeline</a:t>
            </a:r>
          </a:p>
          <a:p>
            <a:pPr marL="857250" indent="-857250">
              <a:buFont typeface="Arial" panose="020B0604020202020204" pitchFamily="34" charset="0"/>
              <a:buChar char="•"/>
            </a:pPr>
            <a:r>
              <a:rPr lang="en-IE" sz="4400" dirty="0" smtClean="0"/>
              <a:t>Two to six months</a:t>
            </a:r>
          </a:p>
          <a:p>
            <a:pPr marL="857250" indent="-857250">
              <a:buFont typeface="Arial" panose="020B0604020202020204" pitchFamily="34" charset="0"/>
              <a:buChar char="•"/>
            </a:pPr>
            <a:r>
              <a:rPr lang="en-IE" sz="4400" dirty="0" smtClean="0"/>
              <a:t>Risks </a:t>
            </a:r>
            <a:r>
              <a:rPr lang="en-IE" sz="4400" dirty="0"/>
              <a:t>to delay – </a:t>
            </a:r>
            <a:r>
              <a:rPr lang="en-IE" sz="4400" dirty="0" smtClean="0"/>
              <a:t>capacity issues with OPC or legal </a:t>
            </a:r>
            <a:r>
              <a:rPr lang="en-IE" sz="4400" dirty="0"/>
              <a:t>issue </a:t>
            </a:r>
            <a:r>
              <a:rPr lang="en-IE" sz="4400" dirty="0" smtClean="0"/>
              <a:t>identified</a:t>
            </a:r>
            <a:endParaRPr lang="en-IE" sz="4400" dirty="0"/>
          </a:p>
          <a:p>
            <a:pPr marL="857250" indent="-857250">
              <a:buFont typeface="Arial" panose="020B0604020202020204" pitchFamily="34" charset="0"/>
              <a:buChar char="•"/>
            </a:pPr>
            <a:endParaRPr lang="en-IE" sz="4400" dirty="0" smtClean="0"/>
          </a:p>
        </p:txBody>
      </p:sp>
    </p:spTree>
    <p:extLst>
      <p:ext uri="{BB962C8B-B14F-4D97-AF65-F5344CB8AC3E}">
        <p14:creationId xmlns:p14="http://schemas.microsoft.com/office/powerpoint/2010/main" val="1925460565"/>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smtClean="0"/>
              <a:t>Outline of Legal Timeframes </a:t>
            </a:r>
            <a:br>
              <a:rPr lang="en-IE" dirty="0" smtClean="0"/>
            </a:br>
            <a:r>
              <a:rPr lang="en-IE" dirty="0" smtClean="0"/>
              <a:t>Claire Crowley</a:t>
            </a:r>
            <a:endParaRPr lang="en-IE" dirty="0"/>
          </a:p>
        </p:txBody>
      </p:sp>
      <p:sp>
        <p:nvSpPr>
          <p:cNvPr id="6" name="Text Placeholder 5"/>
          <p:cNvSpPr>
            <a:spLocks noGrp="1"/>
          </p:cNvSpPr>
          <p:nvPr>
            <p:ph type="body" sz="quarter" idx="13"/>
          </p:nvPr>
        </p:nvSpPr>
        <p:spPr>
          <a:xfrm>
            <a:off x="1441450" y="3232150"/>
            <a:ext cx="20751800" cy="9436100"/>
          </a:xfrm>
        </p:spPr>
        <p:txBody>
          <a:bodyPr>
            <a:normAutofit fontScale="70000" lnSpcReduction="20000"/>
          </a:bodyPr>
          <a:lstStyle/>
          <a:p>
            <a:r>
              <a:rPr lang="en-IE" b="1" u="sng" dirty="0" smtClean="0"/>
              <a:t>Primary Legislation Process e.g. Wildlife Acts</a:t>
            </a:r>
          </a:p>
          <a:p>
            <a:pPr marL="857250" indent="-857250">
              <a:buFont typeface="Arial" panose="020B0604020202020204" pitchFamily="34" charset="0"/>
              <a:buChar char="•"/>
            </a:pPr>
            <a:r>
              <a:rPr lang="en-IE" dirty="0" smtClean="0"/>
              <a:t>Exact policy decisions made and communicated to Legislation Unit</a:t>
            </a:r>
          </a:p>
          <a:p>
            <a:pPr marL="857250" indent="-857250">
              <a:buFont typeface="Arial" panose="020B0604020202020204" pitchFamily="34" charset="0"/>
              <a:buChar char="•"/>
            </a:pPr>
            <a:r>
              <a:rPr lang="en-IE" dirty="0" smtClean="0"/>
              <a:t>Memo for Government drafted and circulated to other Departments</a:t>
            </a:r>
            <a:endParaRPr lang="en-IE" dirty="0"/>
          </a:p>
          <a:p>
            <a:pPr marL="857250" indent="-857250">
              <a:buFont typeface="Arial" panose="020B0604020202020204" pitchFamily="34" charset="0"/>
              <a:buChar char="•"/>
            </a:pPr>
            <a:r>
              <a:rPr lang="en-IE" dirty="0" smtClean="0"/>
              <a:t>Heads of Bill drafted by Unit</a:t>
            </a:r>
          </a:p>
          <a:p>
            <a:pPr marL="857250" indent="-857250">
              <a:buFont typeface="Arial" panose="020B0604020202020204" pitchFamily="34" charset="0"/>
              <a:buChar char="•"/>
            </a:pPr>
            <a:r>
              <a:rPr lang="en-IE" dirty="0" smtClean="0"/>
              <a:t>Unit engages with </a:t>
            </a:r>
            <a:r>
              <a:rPr lang="en-IE" dirty="0"/>
              <a:t>Data Protection </a:t>
            </a:r>
            <a:r>
              <a:rPr lang="en-IE" dirty="0" smtClean="0"/>
              <a:t>Commissioner, where necessary</a:t>
            </a:r>
            <a:endParaRPr lang="en-IE" dirty="0"/>
          </a:p>
          <a:p>
            <a:pPr marL="857250" indent="-857250">
              <a:buFont typeface="Arial" panose="020B0604020202020204" pitchFamily="34" charset="0"/>
              <a:buChar char="•"/>
            </a:pPr>
            <a:r>
              <a:rPr lang="en-IE" dirty="0" smtClean="0"/>
              <a:t>Seek Cabinet approval</a:t>
            </a:r>
          </a:p>
          <a:p>
            <a:pPr marL="857250" indent="-857250">
              <a:buFont typeface="Arial" panose="020B0604020202020204" pitchFamily="34" charset="0"/>
              <a:buChar char="•"/>
            </a:pPr>
            <a:r>
              <a:rPr lang="en-IE" dirty="0"/>
              <a:t>Publish Heads of Bill</a:t>
            </a:r>
          </a:p>
          <a:p>
            <a:pPr marL="857250" indent="-857250">
              <a:buFont typeface="Arial" panose="020B0604020202020204" pitchFamily="34" charset="0"/>
              <a:buChar char="•"/>
            </a:pPr>
            <a:r>
              <a:rPr lang="en-IE" dirty="0" smtClean="0"/>
              <a:t>Engage with OPC to draft Bill</a:t>
            </a:r>
          </a:p>
          <a:p>
            <a:pPr marL="857250" indent="-857250">
              <a:buFont typeface="Arial" panose="020B0604020202020204" pitchFamily="34" charset="0"/>
              <a:buChar char="•"/>
            </a:pPr>
            <a:r>
              <a:rPr lang="en-IE" dirty="0" smtClean="0"/>
              <a:t>Full Public Consultation</a:t>
            </a:r>
          </a:p>
          <a:p>
            <a:pPr marL="857250" indent="-857250">
              <a:buFont typeface="Arial" panose="020B0604020202020204" pitchFamily="34" charset="0"/>
              <a:buChar char="•"/>
            </a:pPr>
            <a:r>
              <a:rPr lang="en-IE" dirty="0" smtClean="0"/>
              <a:t>Pre-legislative Scrutiny</a:t>
            </a:r>
          </a:p>
          <a:p>
            <a:pPr marL="857250" indent="-857250">
              <a:buFont typeface="Arial" panose="020B0604020202020204" pitchFamily="34" charset="0"/>
              <a:buChar char="•"/>
            </a:pPr>
            <a:r>
              <a:rPr lang="en-IE" dirty="0" smtClean="0"/>
              <a:t>Finalise draft with OPC </a:t>
            </a:r>
          </a:p>
          <a:p>
            <a:pPr marL="857250" indent="-857250">
              <a:buFont typeface="Arial" panose="020B0604020202020204" pitchFamily="34" charset="0"/>
              <a:buChar char="•"/>
            </a:pPr>
            <a:r>
              <a:rPr lang="en-IE" dirty="0" smtClean="0"/>
              <a:t>5 stages through both </a:t>
            </a:r>
            <a:r>
              <a:rPr lang="en-IE" dirty="0" err="1" smtClean="0"/>
              <a:t>Dáil</a:t>
            </a:r>
            <a:r>
              <a:rPr lang="en-IE" dirty="0" smtClean="0"/>
              <a:t> &amp; Seanad</a:t>
            </a:r>
          </a:p>
          <a:p>
            <a:pPr marL="857250" indent="-857250">
              <a:buFont typeface="Arial" panose="020B0604020202020204" pitchFamily="34" charset="0"/>
              <a:buChar char="•"/>
            </a:pPr>
            <a:r>
              <a:rPr lang="en-IE" dirty="0" smtClean="0"/>
              <a:t>Signed by President</a:t>
            </a:r>
          </a:p>
          <a:p>
            <a:endParaRPr lang="en-IE" dirty="0" smtClean="0"/>
          </a:p>
          <a:p>
            <a:r>
              <a:rPr lang="en-IE" b="1" u="sng" dirty="0" smtClean="0"/>
              <a:t>Timeline</a:t>
            </a:r>
          </a:p>
          <a:p>
            <a:pPr marL="857250" lvl="0" indent="-857250">
              <a:buFont typeface="Arial" panose="020B0604020202020204" pitchFamily="34" charset="0"/>
              <a:buChar char="•"/>
            </a:pPr>
            <a:r>
              <a:rPr lang="en-IE" dirty="0"/>
              <a:t>Minimum of 18 months from start to finish</a:t>
            </a:r>
          </a:p>
          <a:p>
            <a:endParaRPr lang="en-IE" b="1" u="sng" dirty="0" smtClean="0"/>
          </a:p>
        </p:txBody>
      </p:sp>
    </p:spTree>
    <p:extLst>
      <p:ext uri="{BB962C8B-B14F-4D97-AF65-F5344CB8AC3E}">
        <p14:creationId xmlns:p14="http://schemas.microsoft.com/office/powerpoint/2010/main" val="2894135951"/>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441450" y="3573664"/>
            <a:ext cx="19325056" cy="8644023"/>
          </a:xfrm>
        </p:spPr>
        <p:txBody>
          <a:bodyPr>
            <a:normAutofit/>
          </a:bodyPr>
          <a:lstStyle/>
          <a:p>
            <a:pPr algn="ctr"/>
            <a:r>
              <a:rPr lang="en-IE" sz="16600" dirty="0" smtClean="0"/>
              <a:t>Questions &amp; Answers</a:t>
            </a:r>
            <a:endParaRPr lang="en-IE" sz="16600" dirty="0"/>
          </a:p>
        </p:txBody>
      </p:sp>
    </p:spTree>
    <p:extLst>
      <p:ext uri="{BB962C8B-B14F-4D97-AF65-F5344CB8AC3E}">
        <p14:creationId xmlns:p14="http://schemas.microsoft.com/office/powerpoint/2010/main" val="389537841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a:t>Chair of Irish Deer Management Strategy Group – Teddy Cashman</a:t>
            </a:r>
          </a:p>
        </p:txBody>
      </p:sp>
      <p:sp>
        <p:nvSpPr>
          <p:cNvPr id="6" name="Text Placeholder 5"/>
          <p:cNvSpPr>
            <a:spLocks noGrp="1"/>
          </p:cNvSpPr>
          <p:nvPr>
            <p:ph type="body" sz="quarter" idx="13"/>
          </p:nvPr>
        </p:nvSpPr>
        <p:spPr>
          <a:xfrm>
            <a:off x="1441450" y="3555997"/>
            <a:ext cx="19325056" cy="8644023"/>
          </a:xfrm>
        </p:spPr>
        <p:txBody>
          <a:bodyPr>
            <a:normAutofit fontScale="77500" lnSpcReduction="20000"/>
          </a:bodyPr>
          <a:lstStyle/>
          <a:p>
            <a:pPr algn="ctr"/>
            <a:r>
              <a:rPr lang="en-IE" b="1" dirty="0"/>
              <a:t>Short term proposed actions:</a:t>
            </a:r>
          </a:p>
          <a:p>
            <a:pPr marL="1143000" indent="-1143000">
              <a:buFont typeface="+mj-lt"/>
              <a:buAutoNum type="arabicPeriod"/>
            </a:pPr>
            <a:r>
              <a:rPr lang="en-IE" dirty="0"/>
              <a:t>Appointment of program </a:t>
            </a:r>
            <a:r>
              <a:rPr lang="en-IE" dirty="0" smtClean="0"/>
              <a:t>manager</a:t>
            </a:r>
          </a:p>
          <a:p>
            <a:pPr marL="1143000" indent="-1143000">
              <a:buFont typeface="+mj-lt"/>
              <a:buAutoNum type="arabicPeriod"/>
            </a:pPr>
            <a:endParaRPr lang="en-IE" dirty="0"/>
          </a:p>
          <a:p>
            <a:pPr marL="1143000" indent="-1143000">
              <a:buFont typeface="+mj-lt"/>
              <a:buAutoNum type="arabicPeriod"/>
            </a:pPr>
            <a:r>
              <a:rPr lang="en-IE" dirty="0"/>
              <a:t>Set up a number of DMUs in critical </a:t>
            </a:r>
            <a:r>
              <a:rPr lang="en-IE" dirty="0" smtClean="0"/>
              <a:t>areas</a:t>
            </a:r>
          </a:p>
          <a:p>
            <a:endParaRPr lang="en-IE" dirty="0"/>
          </a:p>
          <a:p>
            <a:pPr algn="ctr"/>
            <a:r>
              <a:rPr lang="en-IE" b="1" dirty="0"/>
              <a:t>Next Steps</a:t>
            </a:r>
          </a:p>
          <a:p>
            <a:r>
              <a:rPr lang="en-IE" dirty="0"/>
              <a:t>Presentation of report to ministers </a:t>
            </a:r>
            <a:r>
              <a:rPr lang="en-IE" dirty="0" smtClean="0"/>
              <a:t>with top 3 recommendations and </a:t>
            </a:r>
            <a:r>
              <a:rPr lang="en-IE" dirty="0"/>
              <a:t>to seek funding to get programme up and </a:t>
            </a:r>
            <a:r>
              <a:rPr lang="en-IE" dirty="0" smtClean="0"/>
              <a:t>running</a:t>
            </a:r>
          </a:p>
          <a:p>
            <a:endParaRPr lang="en-IE" dirty="0"/>
          </a:p>
          <a:p>
            <a:r>
              <a:rPr lang="en-IE" dirty="0" smtClean="0"/>
              <a:t>Final Recommendations to be made by Deer Management Strategy Group </a:t>
            </a:r>
            <a:endParaRPr lang="en-IE" dirty="0"/>
          </a:p>
          <a:p>
            <a:endParaRPr lang="en-IE" dirty="0"/>
          </a:p>
          <a:p>
            <a:r>
              <a:rPr lang="en-IE" dirty="0"/>
              <a:t>Main objective to achieve sustainable deer densities throughout the </a:t>
            </a:r>
            <a:r>
              <a:rPr lang="en-IE" dirty="0" smtClean="0"/>
              <a:t>Country   </a:t>
            </a:r>
            <a:endParaRPr lang="en-IE" dirty="0"/>
          </a:p>
          <a:p>
            <a:pPr algn="ctr"/>
            <a:endParaRPr lang="en-IE" dirty="0"/>
          </a:p>
          <a:p>
            <a:pPr marL="857250" indent="-857250">
              <a:buFont typeface="Arial" panose="020B0604020202020204" pitchFamily="34" charset="0"/>
              <a:buChar char="•"/>
            </a:pPr>
            <a:endParaRPr lang="en-IE" dirty="0"/>
          </a:p>
        </p:txBody>
      </p:sp>
    </p:spTree>
    <p:extLst>
      <p:ext uri="{BB962C8B-B14F-4D97-AF65-F5344CB8AC3E}">
        <p14:creationId xmlns:p14="http://schemas.microsoft.com/office/powerpoint/2010/main" val="1138481778"/>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441450" y="3573664"/>
            <a:ext cx="19325056" cy="8644023"/>
          </a:xfrm>
        </p:spPr>
        <p:txBody>
          <a:bodyPr>
            <a:normAutofit/>
          </a:bodyPr>
          <a:lstStyle/>
          <a:p>
            <a:pPr algn="ctr"/>
            <a:r>
              <a:rPr lang="en-IE" sz="16600" dirty="0" smtClean="0"/>
              <a:t>Close &amp; </a:t>
            </a:r>
          </a:p>
          <a:p>
            <a:pPr algn="ctr"/>
            <a:r>
              <a:rPr lang="en-IE" sz="16600" dirty="0" smtClean="0"/>
              <a:t>Thank you</a:t>
            </a:r>
            <a:endParaRPr lang="en-IE" sz="16600" dirty="0"/>
          </a:p>
        </p:txBody>
      </p:sp>
    </p:spTree>
    <p:extLst>
      <p:ext uri="{BB962C8B-B14F-4D97-AF65-F5344CB8AC3E}">
        <p14:creationId xmlns:p14="http://schemas.microsoft.com/office/powerpoint/2010/main" val="125872711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450" y="946150"/>
            <a:ext cx="19325056" cy="1180824"/>
          </a:xfrm>
        </p:spPr>
        <p:txBody>
          <a:bodyPr>
            <a:noAutofit/>
          </a:bodyPr>
          <a:lstStyle/>
          <a:p>
            <a:pPr algn="ctr"/>
            <a:r>
              <a:rPr lang="en-IE" sz="8000" dirty="0" smtClean="0"/>
              <a:t>Recommendations from Legislation Sub Group - Padraig Comerford</a:t>
            </a:r>
            <a:endParaRPr lang="en-IE" sz="8000" dirty="0"/>
          </a:p>
        </p:txBody>
      </p:sp>
      <p:sp>
        <p:nvSpPr>
          <p:cNvPr id="6" name="Text Placeholder 5"/>
          <p:cNvSpPr>
            <a:spLocks noGrp="1"/>
          </p:cNvSpPr>
          <p:nvPr>
            <p:ph type="body" sz="quarter" idx="13"/>
          </p:nvPr>
        </p:nvSpPr>
        <p:spPr>
          <a:xfrm>
            <a:off x="1441450" y="3352800"/>
            <a:ext cx="19325056" cy="9462052"/>
          </a:xfrm>
        </p:spPr>
        <p:txBody>
          <a:bodyPr>
            <a:normAutofit lnSpcReduction="10000"/>
          </a:bodyPr>
          <a:lstStyle/>
          <a:p>
            <a:r>
              <a:rPr lang="en-IE" sz="3600" b="1" dirty="0" err="1" smtClean="0"/>
              <a:t>Erig</a:t>
            </a:r>
            <a:r>
              <a:rPr lang="en-IE" sz="3600" b="1" dirty="0" smtClean="0"/>
              <a:t> </a:t>
            </a:r>
            <a:r>
              <a:rPr lang="en-IE" sz="3600" b="1" dirty="0"/>
              <a:t>Conway </a:t>
            </a:r>
            <a:r>
              <a:rPr lang="en-IE" sz="3600" dirty="0"/>
              <a:t>- Irish Deer </a:t>
            </a:r>
            <a:r>
              <a:rPr lang="en-IE" sz="3600" dirty="0" smtClean="0"/>
              <a:t>Society; </a:t>
            </a:r>
            <a:r>
              <a:rPr lang="en-IE" sz="3600" b="1" dirty="0" smtClean="0"/>
              <a:t>Hugh </a:t>
            </a:r>
            <a:r>
              <a:rPr lang="en-IE" sz="3600" b="1" dirty="0"/>
              <a:t>Farrell </a:t>
            </a:r>
            <a:r>
              <a:rPr lang="en-IE" sz="3600" dirty="0"/>
              <a:t>– Irish Cattle and Sheep Farmers </a:t>
            </a:r>
            <a:r>
              <a:rPr lang="en-IE" sz="3600" dirty="0" smtClean="0"/>
              <a:t>Association; </a:t>
            </a:r>
            <a:r>
              <a:rPr lang="en-IE" sz="3600" b="1" dirty="0" smtClean="0"/>
              <a:t>John </a:t>
            </a:r>
            <a:r>
              <a:rPr lang="en-IE" sz="3600" b="1" dirty="0"/>
              <a:t>Flannery </a:t>
            </a:r>
            <a:r>
              <a:rPr lang="en-IE" sz="3600" dirty="0"/>
              <a:t>– National Association of Regional Game </a:t>
            </a:r>
            <a:r>
              <a:rPr lang="en-IE" sz="3600" dirty="0" smtClean="0"/>
              <a:t>Councils; </a:t>
            </a:r>
            <a:r>
              <a:rPr lang="en-IE" sz="3600" b="1" dirty="0" smtClean="0"/>
              <a:t>Ronan Gorman </a:t>
            </a:r>
            <a:r>
              <a:rPr lang="en-IE" sz="3600" dirty="0" smtClean="0"/>
              <a:t>- </a:t>
            </a:r>
            <a:r>
              <a:rPr lang="en-IE" sz="3600" dirty="0"/>
              <a:t>Country Sport </a:t>
            </a:r>
            <a:r>
              <a:rPr lang="en-IE" sz="3600" dirty="0" smtClean="0"/>
              <a:t>Ireland; </a:t>
            </a:r>
            <a:r>
              <a:rPr lang="en-IE" sz="3600" b="1" dirty="0" smtClean="0"/>
              <a:t>Damien </a:t>
            </a:r>
            <a:r>
              <a:rPr lang="en-IE" sz="3600" b="1" dirty="0"/>
              <a:t>Hannigan </a:t>
            </a:r>
            <a:r>
              <a:rPr lang="en-IE" sz="3600" dirty="0"/>
              <a:t>- Irish Deer </a:t>
            </a:r>
            <a:r>
              <a:rPr lang="en-IE" sz="3600" dirty="0" smtClean="0"/>
              <a:t>Commission; </a:t>
            </a:r>
            <a:r>
              <a:rPr lang="en-IE" sz="3600" b="1" dirty="0" smtClean="0"/>
              <a:t>Gary </a:t>
            </a:r>
            <a:r>
              <a:rPr lang="en-IE" sz="3600" b="1" dirty="0"/>
              <a:t>Healy </a:t>
            </a:r>
            <a:r>
              <a:rPr lang="en-IE" sz="3600" dirty="0"/>
              <a:t>– </a:t>
            </a:r>
            <a:r>
              <a:rPr lang="en-IE" sz="3600" dirty="0" err="1" smtClean="0"/>
              <a:t>Coillte</a:t>
            </a:r>
            <a:r>
              <a:rPr lang="en-IE" sz="3600" dirty="0" smtClean="0"/>
              <a:t>; </a:t>
            </a:r>
            <a:r>
              <a:rPr lang="en-IE" sz="3600" b="1" dirty="0" smtClean="0"/>
              <a:t>Des </a:t>
            </a:r>
            <a:r>
              <a:rPr lang="en-IE" sz="3600" b="1" dirty="0"/>
              <a:t>Morrison </a:t>
            </a:r>
            <a:r>
              <a:rPr lang="en-IE" sz="3600" dirty="0"/>
              <a:t>– Irish Creamery Milk Suppliers </a:t>
            </a:r>
            <a:r>
              <a:rPr lang="en-IE" sz="3600" dirty="0" smtClean="0"/>
              <a:t>Association; </a:t>
            </a:r>
            <a:r>
              <a:rPr lang="en-IE" sz="3600" b="1" dirty="0" smtClean="0"/>
              <a:t>James </a:t>
            </a:r>
            <a:r>
              <a:rPr lang="en-IE" sz="3600" b="1" dirty="0"/>
              <a:t>O’Keeffe </a:t>
            </a:r>
            <a:r>
              <a:rPr lang="en-IE" sz="3600" dirty="0" smtClean="0"/>
              <a:t>– DAFM; </a:t>
            </a:r>
            <a:r>
              <a:rPr lang="en-IE" sz="3600" b="1" dirty="0" smtClean="0"/>
              <a:t>Declan </a:t>
            </a:r>
            <a:r>
              <a:rPr lang="en-IE" sz="3600" b="1" dirty="0"/>
              <a:t>O’Neill </a:t>
            </a:r>
            <a:r>
              <a:rPr lang="en-IE" sz="3600" dirty="0"/>
              <a:t>- Wicklow Uplands </a:t>
            </a:r>
            <a:r>
              <a:rPr lang="en-IE" sz="3600" dirty="0" smtClean="0"/>
              <a:t>Council; </a:t>
            </a:r>
            <a:r>
              <a:rPr lang="en-IE" sz="3600" b="1" dirty="0" smtClean="0"/>
              <a:t>Padraig </a:t>
            </a:r>
            <a:r>
              <a:rPr lang="en-IE" sz="3600" b="1" dirty="0"/>
              <a:t>O’Tuama </a:t>
            </a:r>
            <a:r>
              <a:rPr lang="en-IE" sz="3600" dirty="0"/>
              <a:t>- Pro Silva </a:t>
            </a:r>
            <a:r>
              <a:rPr lang="en-IE" sz="3600" dirty="0" smtClean="0"/>
              <a:t>Ireland; </a:t>
            </a:r>
            <a:r>
              <a:rPr lang="en-IE" sz="3600" b="1" dirty="0" smtClean="0"/>
              <a:t>Joachim Schaefer </a:t>
            </a:r>
            <a:r>
              <a:rPr lang="en-IE" sz="3600" dirty="0"/>
              <a:t>- Sporting Rights Owners Association </a:t>
            </a:r>
            <a:r>
              <a:rPr lang="en-IE" sz="3600" dirty="0" smtClean="0"/>
              <a:t>Ireland; </a:t>
            </a:r>
            <a:r>
              <a:rPr lang="en-IE" sz="3600" b="1" dirty="0" smtClean="0"/>
              <a:t>Claire </a:t>
            </a:r>
            <a:r>
              <a:rPr lang="en-IE" sz="3600" b="1" dirty="0"/>
              <a:t>Crowley </a:t>
            </a:r>
            <a:r>
              <a:rPr lang="en-IE" sz="3600" dirty="0" smtClean="0"/>
              <a:t>– N.P.W.S; </a:t>
            </a:r>
            <a:r>
              <a:rPr lang="en-IE" sz="3600" b="1" dirty="0" smtClean="0"/>
              <a:t>Adam </a:t>
            </a:r>
            <a:r>
              <a:rPr lang="en-IE" sz="3600" b="1" dirty="0"/>
              <a:t>de Hóra </a:t>
            </a:r>
            <a:r>
              <a:rPr lang="en-IE" sz="3600" dirty="0" smtClean="0"/>
              <a:t>– NPWS Secretary. </a:t>
            </a:r>
          </a:p>
          <a:p>
            <a:r>
              <a:rPr lang="en-IE" sz="3600" b="1" dirty="0" smtClean="0"/>
              <a:t>Padraig Comerford NPWS Chair</a:t>
            </a:r>
            <a:endParaRPr lang="en-IE" sz="3600" dirty="0"/>
          </a:p>
          <a:p>
            <a:endParaRPr lang="en-IE" sz="3600" dirty="0" smtClean="0"/>
          </a:p>
          <a:p>
            <a:pPr marL="571500" indent="-571500">
              <a:buFont typeface="Arial" panose="020B0604020202020204" pitchFamily="34" charset="0"/>
              <a:buChar char="•"/>
            </a:pPr>
            <a:r>
              <a:rPr lang="en-IE" sz="3600" dirty="0"/>
              <a:t>Open season for male deer should be amended to 1</a:t>
            </a:r>
            <a:r>
              <a:rPr lang="en-IE" sz="3600" baseline="30000" dirty="0"/>
              <a:t>st</a:t>
            </a:r>
            <a:r>
              <a:rPr lang="en-IE" sz="3600" dirty="0"/>
              <a:t> August to 30</a:t>
            </a:r>
            <a:r>
              <a:rPr lang="en-IE" sz="3600" baseline="30000" dirty="0"/>
              <a:t>th</a:t>
            </a:r>
            <a:r>
              <a:rPr lang="en-IE" sz="3600" dirty="0"/>
              <a:t> April annually.  </a:t>
            </a:r>
            <a:r>
              <a:rPr lang="en-IE" sz="3600" i="1" dirty="0" smtClean="0"/>
              <a:t>Majority</a:t>
            </a:r>
          </a:p>
          <a:p>
            <a:endParaRPr lang="en-IE" sz="3600" i="1" dirty="0" smtClean="0"/>
          </a:p>
          <a:p>
            <a:pPr marL="571500" indent="-571500">
              <a:buFont typeface="Arial" panose="020B0604020202020204" pitchFamily="34" charset="0"/>
              <a:buChar char="•"/>
            </a:pPr>
            <a:r>
              <a:rPr lang="en-IE" sz="3600" dirty="0"/>
              <a:t>Open season for female deer should be amended to 1</a:t>
            </a:r>
            <a:r>
              <a:rPr lang="en-IE" sz="3600" baseline="30000" dirty="0"/>
              <a:t>st</a:t>
            </a:r>
            <a:r>
              <a:rPr lang="en-IE" sz="3600" dirty="0"/>
              <a:t> October to 31</a:t>
            </a:r>
            <a:r>
              <a:rPr lang="en-IE" sz="3600" baseline="30000" dirty="0"/>
              <a:t>st</a:t>
            </a:r>
            <a:r>
              <a:rPr lang="en-IE" sz="3600" dirty="0"/>
              <a:t> March annually, but some of the committee recognises that there could be issue with October for animal welfare reasons and further discussion may be needed.  </a:t>
            </a:r>
            <a:r>
              <a:rPr lang="en-IE" sz="3600" i="1" dirty="0"/>
              <a:t>Majority by 1</a:t>
            </a:r>
            <a:r>
              <a:rPr lang="en-IE" sz="3600" i="1" dirty="0" smtClean="0"/>
              <a:t>.</a:t>
            </a:r>
          </a:p>
          <a:p>
            <a:endParaRPr lang="en-IE" sz="3600" i="1" dirty="0" smtClean="0"/>
          </a:p>
          <a:p>
            <a:pPr marL="571500" indent="-571500">
              <a:buFont typeface="Arial" panose="020B0604020202020204" pitchFamily="34" charset="0"/>
              <a:buChar char="•"/>
            </a:pPr>
            <a:r>
              <a:rPr lang="en-IE" sz="3600" dirty="0"/>
              <a:t>More staff should be assigned to the NPWS licensing unit and Regional Management, to effectively  and efficiently process section 42 applications so that license applications are processed within 15 working days.  </a:t>
            </a:r>
            <a:r>
              <a:rPr lang="en-IE" sz="3600" i="1" dirty="0"/>
              <a:t>Unanimous</a:t>
            </a:r>
          </a:p>
          <a:p>
            <a:pPr marL="571500" indent="-571500">
              <a:buFont typeface="Arial" panose="020B0604020202020204" pitchFamily="34" charset="0"/>
              <a:buChar char="•"/>
            </a:pPr>
            <a:endParaRPr lang="en-IE" sz="3600" i="1" dirty="0" smtClean="0"/>
          </a:p>
          <a:p>
            <a:pPr marL="571500" indent="-571500">
              <a:buFont typeface="Arial" panose="020B0604020202020204" pitchFamily="34" charset="0"/>
              <a:buChar char="•"/>
            </a:pPr>
            <a:endParaRPr lang="en-IE" sz="3600" i="1" dirty="0"/>
          </a:p>
          <a:p>
            <a:pPr marL="571500" indent="-571500">
              <a:buFont typeface="Arial" panose="020B0604020202020204" pitchFamily="34" charset="0"/>
              <a:buChar char="•"/>
            </a:pPr>
            <a:endParaRPr lang="en-IE" sz="3600" i="1" dirty="0" smtClean="0"/>
          </a:p>
          <a:p>
            <a:pPr marL="571500" indent="-571500">
              <a:buFont typeface="Arial" panose="020B0604020202020204" pitchFamily="34" charset="0"/>
              <a:buChar char="•"/>
            </a:pPr>
            <a:endParaRPr lang="en-IE" sz="3600" i="1" dirty="0"/>
          </a:p>
          <a:p>
            <a:endParaRPr lang="en-IE" sz="3600" i="1" dirty="0"/>
          </a:p>
          <a:p>
            <a:pPr marL="571500" indent="-571500">
              <a:buFont typeface="Arial" panose="020B0604020202020204" pitchFamily="34" charset="0"/>
              <a:buChar char="•"/>
            </a:pPr>
            <a:endParaRPr lang="en-IE" sz="3600" dirty="0"/>
          </a:p>
          <a:p>
            <a:endParaRPr lang="en-IE" sz="3600" dirty="0"/>
          </a:p>
          <a:p>
            <a:pPr marL="857250" indent="-857250">
              <a:buFont typeface="Arial" panose="020B0604020202020204" pitchFamily="34" charset="0"/>
              <a:buChar char="•"/>
            </a:pPr>
            <a:endParaRPr lang="en-IE" dirty="0"/>
          </a:p>
        </p:txBody>
      </p:sp>
    </p:spTree>
    <p:extLst>
      <p:ext uri="{BB962C8B-B14F-4D97-AF65-F5344CB8AC3E}">
        <p14:creationId xmlns:p14="http://schemas.microsoft.com/office/powerpoint/2010/main" val="31119847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946150"/>
            <a:ext cx="20931809" cy="1280215"/>
          </a:xfrm>
        </p:spPr>
        <p:txBody>
          <a:bodyPr>
            <a:noAutofit/>
          </a:bodyPr>
          <a:lstStyle/>
          <a:p>
            <a:pPr algn="ctr"/>
            <a:r>
              <a:rPr lang="en-IE" sz="8000" dirty="0" smtClean="0"/>
              <a:t>Recommendations from Legislation Sub Group - Padraig Comerford</a:t>
            </a:r>
            <a:endParaRPr lang="en-IE" sz="8000" dirty="0"/>
          </a:p>
        </p:txBody>
      </p:sp>
      <p:sp>
        <p:nvSpPr>
          <p:cNvPr id="6" name="Text Placeholder 5"/>
          <p:cNvSpPr>
            <a:spLocks noGrp="1"/>
          </p:cNvSpPr>
          <p:nvPr>
            <p:ph type="body" sz="quarter" idx="13"/>
          </p:nvPr>
        </p:nvSpPr>
        <p:spPr>
          <a:xfrm>
            <a:off x="1518993" y="3333750"/>
            <a:ext cx="19325056" cy="9285370"/>
          </a:xfrm>
        </p:spPr>
        <p:txBody>
          <a:bodyPr>
            <a:normAutofit fontScale="92500"/>
          </a:bodyPr>
          <a:lstStyle/>
          <a:p>
            <a:pPr marL="571500" indent="-571500">
              <a:buFont typeface="Arial" panose="020B0604020202020204" pitchFamily="34" charset="0"/>
              <a:buChar char="•"/>
            </a:pPr>
            <a:r>
              <a:rPr lang="en-IE" sz="3600" dirty="0" smtClean="0"/>
              <a:t>S42 </a:t>
            </a:r>
            <a:r>
              <a:rPr lang="en-IE" sz="3600" dirty="0"/>
              <a:t>(1) of the Wildlife Act should be amended to expand the circumstance which can trigger an application for section </a:t>
            </a:r>
            <a:r>
              <a:rPr lang="en-IE" sz="3600" dirty="0" smtClean="0"/>
              <a:t>42  </a:t>
            </a:r>
          </a:p>
          <a:p>
            <a:pPr marL="2011500" lvl="2" indent="-571500">
              <a:buClrTx/>
              <a:buFont typeface="Arial" panose="020B0604020202020204" pitchFamily="34" charset="0"/>
              <a:buChar char="•"/>
            </a:pPr>
            <a:r>
              <a:rPr lang="en-IE" sz="3600" i="0" dirty="0" smtClean="0"/>
              <a:t>For </a:t>
            </a:r>
            <a:r>
              <a:rPr lang="en-IE" sz="3600" i="0" dirty="0"/>
              <a:t>animal health and disease management e.g. TB in cattle</a:t>
            </a:r>
          </a:p>
          <a:p>
            <a:pPr marL="2011500" lvl="2" indent="-571500">
              <a:buClrTx/>
              <a:buFont typeface="Arial" panose="020B0604020202020204" pitchFamily="34" charset="0"/>
              <a:buChar char="•"/>
            </a:pPr>
            <a:r>
              <a:rPr lang="en-IE" sz="3600" i="0" dirty="0" smtClean="0"/>
              <a:t>To </a:t>
            </a:r>
            <a:r>
              <a:rPr lang="en-IE" sz="3600" i="0" dirty="0"/>
              <a:t>control damage to a conservation or important biodiversity area</a:t>
            </a:r>
          </a:p>
          <a:p>
            <a:pPr marL="2011500" lvl="2" indent="-571500">
              <a:buClrTx/>
              <a:buFont typeface="Arial" panose="020B0604020202020204" pitchFamily="34" charset="0"/>
              <a:buChar char="•"/>
            </a:pPr>
            <a:r>
              <a:rPr lang="en-IE" sz="3600" i="0" dirty="0" smtClean="0"/>
              <a:t>For </a:t>
            </a:r>
            <a:r>
              <a:rPr lang="en-IE" sz="3600" i="0" dirty="0"/>
              <a:t>road traffic safety</a:t>
            </a:r>
            <a:r>
              <a:rPr lang="en-IE" sz="3600" dirty="0"/>
              <a:t>. </a:t>
            </a:r>
            <a:r>
              <a:rPr lang="en-IE" sz="3600" i="1" dirty="0"/>
              <a:t> </a:t>
            </a:r>
            <a:r>
              <a:rPr lang="en-IE" sz="3600" i="1" dirty="0" smtClean="0"/>
              <a:t>Majority</a:t>
            </a:r>
          </a:p>
          <a:p>
            <a:pPr lvl="0"/>
            <a:endParaRPr lang="en-IE" sz="3600" i="1" dirty="0" smtClean="0"/>
          </a:p>
          <a:p>
            <a:pPr marL="571500" lvl="0" indent="-571500">
              <a:buFont typeface="Arial" panose="020B0604020202020204" pitchFamily="34" charset="0"/>
              <a:buChar char="•"/>
            </a:pPr>
            <a:r>
              <a:rPr lang="en-IE" sz="3600" dirty="0"/>
              <a:t>There should be more flexibility regarding the conditions imposed when issuing S42 licences </a:t>
            </a:r>
          </a:p>
          <a:p>
            <a:pPr marL="2011500" lvl="2" indent="-571500">
              <a:buClrTx/>
              <a:buFont typeface="Arial" panose="020B0604020202020204" pitchFamily="34" charset="0"/>
              <a:buChar char="•"/>
            </a:pPr>
            <a:r>
              <a:rPr lang="en-IE" sz="3600" i="0" dirty="0" smtClean="0"/>
              <a:t>There </a:t>
            </a:r>
            <a:r>
              <a:rPr lang="en-IE" sz="3600" i="0" dirty="0"/>
              <a:t>should be no restriction on the numbers of deer to be shot except for red deer in </a:t>
            </a:r>
            <a:r>
              <a:rPr lang="en-IE" sz="3600" i="0" dirty="0" smtClean="0"/>
              <a:t>Kerry</a:t>
            </a:r>
            <a:r>
              <a:rPr lang="en-IE" sz="3600" dirty="0" smtClean="0"/>
              <a:t>. Majority </a:t>
            </a:r>
            <a:endParaRPr lang="en-IE" sz="3600" dirty="0"/>
          </a:p>
          <a:p>
            <a:pPr marL="2011500" lvl="2" indent="-571500">
              <a:buClrTx/>
              <a:buFont typeface="Arial" panose="020B0604020202020204" pitchFamily="34" charset="0"/>
              <a:buChar char="•"/>
            </a:pPr>
            <a:r>
              <a:rPr lang="en-IE" sz="3600" i="0" dirty="0" smtClean="0"/>
              <a:t>Artificial </a:t>
            </a:r>
            <a:r>
              <a:rPr lang="en-IE" sz="3600" i="0" dirty="0"/>
              <a:t>callers, thermal imaging spotting devices, thermal/nigh vision telescopes, use of lamps at </a:t>
            </a:r>
            <a:r>
              <a:rPr lang="en-IE" sz="3600" i="0" dirty="0" smtClean="0"/>
              <a:t>night </a:t>
            </a:r>
            <a:r>
              <a:rPr lang="en-IE" sz="3600" i="0" dirty="0"/>
              <a:t>and shooting from mechanically propelled vehicles should all be allowed under licence</a:t>
            </a:r>
            <a:r>
              <a:rPr lang="en-IE" sz="3600" dirty="0"/>
              <a:t>. Majority</a:t>
            </a:r>
          </a:p>
          <a:p>
            <a:pPr marL="2011500" lvl="2" indent="-571500">
              <a:buClrTx/>
              <a:buFont typeface="Arial" panose="020B0604020202020204" pitchFamily="34" charset="0"/>
              <a:buChar char="•"/>
            </a:pPr>
            <a:r>
              <a:rPr lang="en-IE" sz="3600" i="0" dirty="0" smtClean="0"/>
              <a:t>Section </a:t>
            </a:r>
            <a:r>
              <a:rPr lang="en-IE" sz="3600" i="0" dirty="0"/>
              <a:t>42 applications from groups should be allowed e.g. from an entire </a:t>
            </a:r>
            <a:r>
              <a:rPr lang="en-IE" sz="3600" i="0" dirty="0" smtClean="0"/>
              <a:t>DMU</a:t>
            </a:r>
            <a:r>
              <a:rPr lang="en-IE" sz="3600" dirty="0" smtClean="0"/>
              <a:t>. Unanimous</a:t>
            </a:r>
          </a:p>
          <a:p>
            <a:pPr lvl="0"/>
            <a:endParaRPr lang="en-IE" sz="3600" dirty="0" smtClean="0"/>
          </a:p>
          <a:p>
            <a:pPr marL="571500" indent="-571500">
              <a:buFont typeface="Arial" panose="020B0604020202020204" pitchFamily="34" charset="0"/>
              <a:buChar char="•"/>
            </a:pPr>
            <a:r>
              <a:rPr lang="en-IE" sz="3600" dirty="0"/>
              <a:t>SI 239 of 1977 should be amended so that the minimum calibre for shooting deer is a .243 rifle with a minimum bullet weighing not less than 100 grains. (Users will likely want a reasonable notice before this change) </a:t>
            </a:r>
            <a:r>
              <a:rPr lang="en-IE" sz="3600" i="1" dirty="0"/>
              <a:t>Unanimous</a:t>
            </a:r>
          </a:p>
          <a:p>
            <a:pPr marL="571500" lvl="0" indent="-571500">
              <a:buFont typeface="Arial" panose="020B0604020202020204" pitchFamily="34" charset="0"/>
              <a:buChar char="•"/>
            </a:pPr>
            <a:endParaRPr lang="en-IE" sz="3600" dirty="0"/>
          </a:p>
          <a:p>
            <a:pPr marL="571500" lvl="0" indent="-571500">
              <a:buFont typeface="Arial" panose="020B0604020202020204" pitchFamily="34" charset="0"/>
              <a:buChar char="•"/>
            </a:pPr>
            <a:endParaRPr lang="en-IE" sz="3600" i="1" dirty="0" smtClean="0"/>
          </a:p>
          <a:p>
            <a:pPr marL="571500" lvl="0" indent="-571500">
              <a:buFont typeface="Arial" panose="020B0604020202020204" pitchFamily="34" charset="0"/>
              <a:buChar char="•"/>
            </a:pPr>
            <a:endParaRPr lang="en-IE" sz="3600" i="1" dirty="0" smtClean="0"/>
          </a:p>
          <a:p>
            <a:pPr lvl="0"/>
            <a:endParaRPr lang="en-IE" sz="3600" i="1" dirty="0" smtClean="0"/>
          </a:p>
          <a:p>
            <a:pPr lvl="0"/>
            <a:endParaRPr lang="en-IE" sz="3600" i="1" dirty="0"/>
          </a:p>
          <a:p>
            <a:pPr lvl="0"/>
            <a:endParaRPr lang="en-IE" sz="3900" i="1" dirty="0" smtClean="0"/>
          </a:p>
          <a:p>
            <a:pPr lvl="0"/>
            <a:endParaRPr lang="en-IE" sz="3900" i="1" dirty="0" smtClean="0"/>
          </a:p>
          <a:p>
            <a:pPr marL="571500" lvl="0" indent="-571500">
              <a:buFont typeface="Arial" panose="020B0604020202020204" pitchFamily="34" charset="0"/>
              <a:buChar char="•"/>
            </a:pPr>
            <a:endParaRPr lang="en-IE" sz="3900" dirty="0"/>
          </a:p>
          <a:p>
            <a:endParaRPr lang="en-IE" sz="3600" dirty="0"/>
          </a:p>
          <a:p>
            <a:pPr marL="857250" indent="-857250">
              <a:buFont typeface="Arial" panose="020B0604020202020204" pitchFamily="34" charset="0"/>
              <a:buChar char="•"/>
            </a:pPr>
            <a:endParaRPr lang="en-IE" sz="3600" dirty="0"/>
          </a:p>
          <a:p>
            <a:pPr marL="857250" indent="-857250">
              <a:buFont typeface="Arial" panose="020B0604020202020204" pitchFamily="34" charset="0"/>
              <a:buChar char="•"/>
            </a:pPr>
            <a:endParaRPr lang="en-IE" dirty="0"/>
          </a:p>
        </p:txBody>
      </p:sp>
    </p:spTree>
    <p:extLst>
      <p:ext uri="{BB962C8B-B14F-4D97-AF65-F5344CB8AC3E}">
        <p14:creationId xmlns:p14="http://schemas.microsoft.com/office/powerpoint/2010/main" val="18685443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8000" dirty="0" smtClean="0"/>
              <a:t>Recommendations from Legislation Sub Group - Padraig Comerford</a:t>
            </a:r>
            <a:endParaRPr lang="en-IE" sz="8000" dirty="0"/>
          </a:p>
        </p:txBody>
      </p:sp>
      <p:sp>
        <p:nvSpPr>
          <p:cNvPr id="6" name="Text Placeholder 5"/>
          <p:cNvSpPr>
            <a:spLocks noGrp="1"/>
          </p:cNvSpPr>
          <p:nvPr>
            <p:ph type="body" sz="quarter" idx="13"/>
          </p:nvPr>
        </p:nvSpPr>
        <p:spPr>
          <a:xfrm>
            <a:off x="1441450" y="3243179"/>
            <a:ext cx="19325056" cy="9288380"/>
          </a:xfrm>
        </p:spPr>
        <p:txBody>
          <a:bodyPr>
            <a:normAutofit lnSpcReduction="10000"/>
          </a:bodyPr>
          <a:lstStyle/>
          <a:p>
            <a:pPr marL="571500" indent="-571500">
              <a:buFont typeface="Arial" panose="020B0604020202020204" pitchFamily="34" charset="0"/>
              <a:buChar char="•"/>
            </a:pPr>
            <a:r>
              <a:rPr lang="en-IE" sz="3600" dirty="0" smtClean="0"/>
              <a:t>SI </a:t>
            </a:r>
            <a:r>
              <a:rPr lang="en-IE" sz="3600" dirty="0"/>
              <a:t>number 22/2020 </a:t>
            </a:r>
            <a:r>
              <a:rPr lang="en-IE" sz="3600" dirty="0" smtClean="0"/>
              <a:t>S(3)(</a:t>
            </a:r>
            <a:r>
              <a:rPr lang="en-IE" sz="3600" dirty="0"/>
              <a:t>d</a:t>
            </a:r>
            <a:r>
              <a:rPr lang="en-IE" sz="3600" dirty="0" smtClean="0"/>
              <a:t>)(</a:t>
            </a:r>
            <a:r>
              <a:rPr lang="en-IE" sz="3600" dirty="0" err="1"/>
              <a:t>i</a:t>
            </a:r>
            <a:r>
              <a:rPr lang="en-IE" sz="3600" dirty="0"/>
              <a:t>) and (ii) and </a:t>
            </a:r>
            <a:r>
              <a:rPr lang="en-IE" sz="3600" dirty="0" smtClean="0"/>
              <a:t>4(b)(</a:t>
            </a:r>
            <a:r>
              <a:rPr lang="en-IE" sz="3600" dirty="0" err="1"/>
              <a:t>i</a:t>
            </a:r>
            <a:r>
              <a:rPr lang="en-IE" sz="3600" dirty="0"/>
              <a:t>) and (ii) should be amended so that there is no limit on the number of wild deer or deer meat that can be supplied by a hunter to the final consumer or retail establishments in a year. </a:t>
            </a:r>
            <a:r>
              <a:rPr lang="en-IE" sz="3600" i="1" dirty="0" smtClean="0"/>
              <a:t>Unanimous</a:t>
            </a:r>
          </a:p>
          <a:p>
            <a:endParaRPr lang="en-IE" sz="3600" i="1" dirty="0" smtClean="0"/>
          </a:p>
          <a:p>
            <a:pPr marL="571500" indent="-571500">
              <a:buFont typeface="Arial" panose="020B0604020202020204" pitchFamily="34" charset="0"/>
              <a:buChar char="•"/>
            </a:pPr>
            <a:r>
              <a:rPr lang="en-IE" sz="3600" dirty="0"/>
              <a:t>Uneconomic deer and deer pluck should be removed from lands to avoid animal health and welfare issues. These could be picked up by a knackery with the involvement of Department of Agriculture, Food and the Marine. </a:t>
            </a:r>
            <a:r>
              <a:rPr lang="en-IE" sz="3600" i="1" dirty="0"/>
              <a:t>Unanimous</a:t>
            </a:r>
          </a:p>
          <a:p>
            <a:endParaRPr lang="en-IE" sz="3600" i="1" dirty="0"/>
          </a:p>
          <a:p>
            <a:pPr marL="571500" indent="-571500">
              <a:buFont typeface="Arial" panose="020B0604020202020204" pitchFamily="34" charset="0"/>
              <a:buChar char="•"/>
            </a:pPr>
            <a:r>
              <a:rPr lang="en-IE" sz="3600" dirty="0"/>
              <a:t>NPWS and Coillte as large landowners should change their policy to ensure more active control of deer in their properties including fencing in order to ensure sustainable numbers.  </a:t>
            </a:r>
            <a:r>
              <a:rPr lang="en-IE" sz="3600" i="1" dirty="0"/>
              <a:t>Unanimous</a:t>
            </a:r>
          </a:p>
          <a:p>
            <a:endParaRPr lang="en-IE" sz="3600" i="1" dirty="0"/>
          </a:p>
          <a:p>
            <a:pPr marL="571500" indent="-571500">
              <a:buFont typeface="Arial" panose="020B0604020202020204" pitchFamily="34" charset="0"/>
              <a:buChar char="•"/>
            </a:pPr>
            <a:r>
              <a:rPr lang="en-IE" sz="3600" dirty="0"/>
              <a:t>Deer culls in problem areas should be incentivised by payments. Deer management groups need adequate resources in order to help achieve sustainable deer numbers.  </a:t>
            </a:r>
            <a:r>
              <a:rPr lang="en-IE" sz="3600" i="1" dirty="0"/>
              <a:t>Unanimous</a:t>
            </a:r>
          </a:p>
          <a:p>
            <a:endParaRPr lang="en-IE" sz="3600" i="1" dirty="0"/>
          </a:p>
          <a:p>
            <a:pPr marL="571500" indent="-571500">
              <a:buFont typeface="Arial" panose="020B0604020202020204" pitchFamily="34" charset="0"/>
              <a:buChar char="•"/>
            </a:pPr>
            <a:r>
              <a:rPr lang="en-IE" sz="3600" dirty="0"/>
              <a:t>This group recommends that the model used in Wicklow Deer Management Project be rolled out to other TB Black Spots Nationally   </a:t>
            </a:r>
            <a:r>
              <a:rPr lang="en-IE" sz="3600" i="1" dirty="0"/>
              <a:t>Unanimous</a:t>
            </a:r>
          </a:p>
          <a:p>
            <a:pPr marL="571500" indent="-571500">
              <a:buFont typeface="Arial" panose="020B0604020202020204" pitchFamily="34" charset="0"/>
              <a:buChar char="•"/>
            </a:pPr>
            <a:endParaRPr lang="en-IE" sz="3600" dirty="0"/>
          </a:p>
          <a:p>
            <a:pPr marL="571500" indent="-571500">
              <a:buFont typeface="Arial" panose="020B0604020202020204" pitchFamily="34" charset="0"/>
              <a:buChar char="•"/>
            </a:pPr>
            <a:endParaRPr lang="en-IE" sz="3900" dirty="0"/>
          </a:p>
          <a:p>
            <a:pPr marL="571500" indent="-571500">
              <a:buFont typeface="Arial" panose="020B0604020202020204" pitchFamily="34" charset="0"/>
              <a:buChar char="•"/>
            </a:pPr>
            <a:endParaRPr lang="en-IE" sz="3600" dirty="0"/>
          </a:p>
          <a:p>
            <a:pPr marL="571500" lvl="0" indent="-571500">
              <a:buFont typeface="Arial" panose="020B0604020202020204" pitchFamily="34" charset="0"/>
              <a:buChar char="•"/>
            </a:pPr>
            <a:endParaRPr lang="en-IE" sz="3600" dirty="0" smtClean="0"/>
          </a:p>
          <a:p>
            <a:pPr lvl="0"/>
            <a:endParaRPr lang="en-IE" sz="3600" dirty="0"/>
          </a:p>
        </p:txBody>
      </p:sp>
    </p:spTree>
    <p:extLst>
      <p:ext uri="{BB962C8B-B14F-4D97-AF65-F5344CB8AC3E}">
        <p14:creationId xmlns:p14="http://schemas.microsoft.com/office/powerpoint/2010/main" val="37409909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946150"/>
            <a:ext cx="20931809" cy="1280215"/>
          </a:xfrm>
        </p:spPr>
        <p:txBody>
          <a:bodyPr>
            <a:noAutofit/>
          </a:bodyPr>
          <a:lstStyle/>
          <a:p>
            <a:pPr algn="ctr"/>
            <a:r>
              <a:rPr lang="en-IE" sz="8000" dirty="0" smtClean="0"/>
              <a:t>Recommendations from Legislation Sub Group - Padraig Comerford</a:t>
            </a:r>
            <a:endParaRPr lang="en-IE" sz="8000" dirty="0"/>
          </a:p>
        </p:txBody>
      </p:sp>
      <p:sp>
        <p:nvSpPr>
          <p:cNvPr id="6" name="Text Placeholder 5"/>
          <p:cNvSpPr>
            <a:spLocks noGrp="1"/>
          </p:cNvSpPr>
          <p:nvPr>
            <p:ph type="body" sz="quarter" idx="13"/>
          </p:nvPr>
        </p:nvSpPr>
        <p:spPr>
          <a:xfrm>
            <a:off x="1441450" y="3943350"/>
            <a:ext cx="19325056" cy="8256670"/>
          </a:xfrm>
        </p:spPr>
        <p:txBody>
          <a:bodyPr>
            <a:normAutofit/>
          </a:bodyPr>
          <a:lstStyle/>
          <a:p>
            <a:pPr marL="571500" indent="-571500">
              <a:buFont typeface="Arial" panose="020B0604020202020204" pitchFamily="34" charset="0"/>
              <a:buChar char="•"/>
            </a:pPr>
            <a:r>
              <a:rPr lang="en-IE" sz="4400" dirty="0" smtClean="0"/>
              <a:t>This </a:t>
            </a:r>
            <a:r>
              <a:rPr lang="en-IE" sz="4400" dirty="0"/>
              <a:t>group is aware of the firearms expert committee recommendations to the Department of Justice on a wide range of firearms matters and believes that anything proposed by that committee should be consistent with and enable more effective deer management  </a:t>
            </a:r>
            <a:r>
              <a:rPr lang="en-IE" sz="4400" i="1" dirty="0" smtClean="0"/>
              <a:t>Unanimous</a:t>
            </a:r>
          </a:p>
          <a:p>
            <a:pPr marL="571500" indent="-571500">
              <a:buFont typeface="Arial" panose="020B0604020202020204" pitchFamily="34" charset="0"/>
              <a:buChar char="•"/>
            </a:pPr>
            <a:endParaRPr lang="en-IE" sz="4400" i="1" dirty="0" smtClean="0"/>
          </a:p>
          <a:p>
            <a:pPr marL="571500" lvl="0" indent="-571500">
              <a:buFont typeface="Arial" panose="020B0604020202020204" pitchFamily="34" charset="0"/>
              <a:buChar char="•"/>
            </a:pPr>
            <a:r>
              <a:rPr lang="en-IE" sz="4400" dirty="0"/>
              <a:t>All the recommendations and initiatives from all groups should be linked to the environmental, biodiversity and animal welfare necessity so that it is clear to a wider audience the absolute necessity to achieve sustainable deer </a:t>
            </a:r>
            <a:r>
              <a:rPr lang="en-IE" sz="4400" dirty="0" smtClean="0"/>
              <a:t>numbers. </a:t>
            </a:r>
            <a:r>
              <a:rPr lang="en-IE" sz="4400" i="1" dirty="0" smtClean="0"/>
              <a:t>Unanimous</a:t>
            </a:r>
            <a:endParaRPr lang="en-IE" sz="4400" dirty="0"/>
          </a:p>
          <a:p>
            <a:pPr marL="571500" indent="-571500">
              <a:buFont typeface="Arial" panose="020B0604020202020204" pitchFamily="34" charset="0"/>
              <a:buChar char="•"/>
            </a:pPr>
            <a:endParaRPr lang="en-IE" sz="3900" i="1" dirty="0" smtClean="0"/>
          </a:p>
          <a:p>
            <a:pPr marL="571500" indent="-571500">
              <a:buFont typeface="Arial" panose="020B0604020202020204" pitchFamily="34" charset="0"/>
              <a:buChar char="•"/>
            </a:pPr>
            <a:endParaRPr lang="en-IE" sz="3900" dirty="0"/>
          </a:p>
          <a:p>
            <a:endParaRPr lang="en-IE" sz="3600" dirty="0"/>
          </a:p>
          <a:p>
            <a:pPr marL="571500" indent="-571500">
              <a:buFont typeface="Arial" panose="020B0604020202020204" pitchFamily="34" charset="0"/>
              <a:buChar char="•"/>
            </a:pPr>
            <a:endParaRPr lang="en-IE" sz="3600" dirty="0"/>
          </a:p>
          <a:p>
            <a:pPr marL="571500" indent="-571500">
              <a:buFont typeface="Arial" panose="020B0604020202020204" pitchFamily="34" charset="0"/>
              <a:buChar char="•"/>
            </a:pPr>
            <a:endParaRPr lang="en-IE" sz="3600" i="1" dirty="0" smtClean="0"/>
          </a:p>
          <a:p>
            <a:pPr marL="571500" indent="-571500">
              <a:buFont typeface="Arial" panose="020B0604020202020204" pitchFamily="34" charset="0"/>
              <a:buChar char="•"/>
            </a:pPr>
            <a:endParaRPr lang="en-IE" sz="3600" dirty="0"/>
          </a:p>
          <a:p>
            <a:pPr marL="571500" indent="-571500">
              <a:buFont typeface="Arial" panose="020B0604020202020204" pitchFamily="34" charset="0"/>
              <a:buChar char="•"/>
            </a:pPr>
            <a:endParaRPr lang="en-IE" sz="3600" dirty="0"/>
          </a:p>
          <a:p>
            <a:pPr marL="571500" lvl="0" indent="-571500">
              <a:buFont typeface="Arial" panose="020B0604020202020204" pitchFamily="34" charset="0"/>
              <a:buChar char="•"/>
            </a:pPr>
            <a:endParaRPr lang="en-IE" sz="3900" i="1" dirty="0" smtClean="0"/>
          </a:p>
          <a:p>
            <a:pPr lvl="0"/>
            <a:endParaRPr lang="en-IE" sz="3900" i="1" dirty="0" smtClean="0"/>
          </a:p>
          <a:p>
            <a:pPr marL="571500" lvl="0" indent="-571500">
              <a:buFont typeface="Arial" panose="020B0604020202020204" pitchFamily="34" charset="0"/>
              <a:buChar char="•"/>
            </a:pPr>
            <a:endParaRPr lang="en-IE" sz="3900" dirty="0"/>
          </a:p>
          <a:p>
            <a:endParaRPr lang="en-IE" sz="3600" dirty="0"/>
          </a:p>
          <a:p>
            <a:pPr marL="857250" indent="-857250">
              <a:buFont typeface="Arial" panose="020B0604020202020204" pitchFamily="34" charset="0"/>
              <a:buChar char="•"/>
            </a:pPr>
            <a:endParaRPr lang="en-IE" sz="3600" dirty="0"/>
          </a:p>
          <a:p>
            <a:pPr marL="857250" indent="-857250">
              <a:buFont typeface="Arial" panose="020B0604020202020204" pitchFamily="34" charset="0"/>
              <a:buChar char="•"/>
            </a:pPr>
            <a:endParaRPr lang="en-IE" dirty="0"/>
          </a:p>
        </p:txBody>
      </p:sp>
    </p:spTree>
    <p:extLst>
      <p:ext uri="{BB962C8B-B14F-4D97-AF65-F5344CB8AC3E}">
        <p14:creationId xmlns:p14="http://schemas.microsoft.com/office/powerpoint/2010/main" val="30390561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smtClean="0"/>
              <a:t>Recommendations from Training &amp; Education Sub Group – John Casey</a:t>
            </a:r>
            <a:endParaRPr lang="en-IE" dirty="0"/>
          </a:p>
        </p:txBody>
      </p:sp>
      <p:sp>
        <p:nvSpPr>
          <p:cNvPr id="6" name="Text Placeholder 5"/>
          <p:cNvSpPr>
            <a:spLocks noGrp="1"/>
          </p:cNvSpPr>
          <p:nvPr>
            <p:ph type="body" sz="quarter" idx="13"/>
          </p:nvPr>
        </p:nvSpPr>
        <p:spPr>
          <a:xfrm>
            <a:off x="1184564" y="3573664"/>
            <a:ext cx="21737781" cy="9394191"/>
          </a:xfrm>
        </p:spPr>
        <p:txBody>
          <a:bodyPr>
            <a:normAutofit/>
          </a:bodyPr>
          <a:lstStyle/>
          <a:p>
            <a:r>
              <a:rPr lang="en-IE" sz="5400" dirty="0" smtClean="0"/>
              <a:t>Sub group members:</a:t>
            </a:r>
          </a:p>
          <a:p>
            <a:pPr algn="just">
              <a:lnSpc>
                <a:spcPct val="115000"/>
              </a:lnSpc>
              <a:spcAft>
                <a:spcPts val="1000"/>
              </a:spcAft>
            </a:pPr>
            <a:r>
              <a:rPr lang="en-IE" sz="5400" b="1" dirty="0" smtClean="0">
                <a:latin typeface="Calibri" panose="020F0502020204030204" pitchFamily="34" charset="0"/>
                <a:ea typeface="Calibri" panose="020F0502020204030204" pitchFamily="34" charset="0"/>
                <a:cs typeface="Times New Roman" panose="02020603050405020304" pitchFamily="18" charset="0"/>
              </a:rPr>
              <a:t>Erin Furlong - </a:t>
            </a:r>
            <a:r>
              <a:rPr lang="en-IE" sz="5400" dirty="0" err="1" smtClean="0">
                <a:latin typeface="Calibri" panose="020F0502020204030204" pitchFamily="34" charset="0"/>
                <a:ea typeface="Calibri" panose="020F0502020204030204" pitchFamily="34" charset="0"/>
                <a:cs typeface="Times New Roman" panose="02020603050405020304" pitchFamily="18" charset="0"/>
              </a:rPr>
              <a:t>Coillte</a:t>
            </a:r>
            <a:r>
              <a:rPr lang="en-IE" sz="5400" dirty="0" smtClean="0">
                <a:latin typeface="Calibri" panose="020F0502020204030204" pitchFamily="34" charset="0"/>
                <a:ea typeface="Calibri" panose="020F0502020204030204" pitchFamily="34" charset="0"/>
                <a:cs typeface="Times New Roman" panose="02020603050405020304" pitchFamily="18" charset="0"/>
              </a:rPr>
              <a:t>; </a:t>
            </a:r>
            <a:r>
              <a:rPr lang="en-IE" sz="5400" b="1" dirty="0">
                <a:latin typeface="Calibri" panose="020F0502020204030204" pitchFamily="34" charset="0"/>
                <a:ea typeface="Calibri" panose="020F0502020204030204" pitchFamily="34" charset="0"/>
                <a:cs typeface="Times New Roman" panose="02020603050405020304" pitchFamily="18" charset="0"/>
              </a:rPr>
              <a:t>TJ </a:t>
            </a:r>
            <a:r>
              <a:rPr lang="en-IE" sz="5400" b="1" dirty="0" smtClean="0">
                <a:latin typeface="Calibri" panose="020F0502020204030204" pitchFamily="34" charset="0"/>
                <a:ea typeface="Calibri" panose="020F0502020204030204" pitchFamily="34" charset="0"/>
                <a:cs typeface="Times New Roman" panose="02020603050405020304" pitchFamily="18" charset="0"/>
              </a:rPr>
              <a:t>Maher </a:t>
            </a:r>
            <a:r>
              <a:rPr lang="en-IE" sz="5400" dirty="0" smtClean="0">
                <a:latin typeface="Calibri" panose="020F0502020204030204" pitchFamily="34" charset="0"/>
                <a:ea typeface="Calibri" panose="020F0502020204030204" pitchFamily="34" charset="0"/>
                <a:cs typeface="Times New Roman" panose="02020603050405020304" pitchFamily="18" charset="0"/>
              </a:rPr>
              <a:t>- IFA; </a:t>
            </a:r>
            <a:r>
              <a:rPr lang="en-IE" sz="5400" b="1" dirty="0">
                <a:latin typeface="Calibri" panose="020F0502020204030204" pitchFamily="34" charset="0"/>
                <a:ea typeface="Calibri" panose="020F0502020204030204" pitchFamily="34" charset="0"/>
                <a:cs typeface="Times New Roman" panose="02020603050405020304" pitchFamily="18" charset="0"/>
              </a:rPr>
              <a:t>Jim </a:t>
            </a:r>
            <a:r>
              <a:rPr lang="en-IE" sz="5400" b="1" dirty="0" smtClean="0">
                <a:latin typeface="Calibri" panose="020F0502020204030204" pitchFamily="34" charset="0"/>
                <a:ea typeface="Calibri" panose="020F0502020204030204" pitchFamily="34" charset="0"/>
                <a:cs typeface="Times New Roman" panose="02020603050405020304" pitchFamily="18" charset="0"/>
              </a:rPr>
              <a:t>Walsh </a:t>
            </a:r>
            <a:r>
              <a:rPr lang="en-IE" sz="5400" dirty="0" smtClean="0">
                <a:latin typeface="Calibri" panose="020F0502020204030204" pitchFamily="34" charset="0"/>
                <a:ea typeface="Calibri" panose="020F0502020204030204" pitchFamily="34" charset="0"/>
                <a:cs typeface="Times New Roman" panose="02020603050405020304" pitchFamily="18" charset="0"/>
              </a:rPr>
              <a:t>– Veterinary Surgeon; </a:t>
            </a:r>
            <a:r>
              <a:rPr lang="en-IE" sz="5400" b="1" dirty="0">
                <a:latin typeface="Calibri" panose="020F0502020204030204" pitchFamily="34" charset="0"/>
                <a:ea typeface="Calibri" panose="020F0502020204030204" pitchFamily="34" charset="0"/>
                <a:cs typeface="Times New Roman" panose="02020603050405020304" pitchFamily="18" charset="0"/>
              </a:rPr>
              <a:t>Craig </a:t>
            </a:r>
            <a:r>
              <a:rPr lang="en-IE" sz="5400" b="1" dirty="0" err="1" smtClean="0">
                <a:latin typeface="Calibri" panose="020F0502020204030204" pitchFamily="34" charset="0"/>
                <a:ea typeface="Calibri" panose="020F0502020204030204" pitchFamily="34" charset="0"/>
                <a:cs typeface="Times New Roman" panose="02020603050405020304" pitchFamily="18" charset="0"/>
              </a:rPr>
              <a:t>McCleane</a:t>
            </a:r>
            <a:r>
              <a:rPr lang="en-IE" sz="5400" b="1" dirty="0" smtClean="0">
                <a:latin typeface="Calibri" panose="020F0502020204030204" pitchFamily="34" charset="0"/>
                <a:ea typeface="Calibri" panose="020F0502020204030204" pitchFamily="34" charset="0"/>
                <a:cs typeface="Times New Roman" panose="02020603050405020304" pitchFamily="18" charset="0"/>
              </a:rPr>
              <a:t> </a:t>
            </a:r>
            <a:r>
              <a:rPr lang="en-IE" sz="5400" dirty="0" smtClean="0">
                <a:latin typeface="Calibri" panose="020F0502020204030204" pitchFamily="34" charset="0"/>
                <a:ea typeface="Calibri" panose="020F0502020204030204" pitchFamily="34" charset="0"/>
                <a:cs typeface="Times New Roman" panose="02020603050405020304" pitchFamily="18" charset="0"/>
              </a:rPr>
              <a:t>- Irish Country Sports Assoc.; </a:t>
            </a:r>
            <a:r>
              <a:rPr lang="en-IE" sz="5400" b="1" dirty="0">
                <a:latin typeface="Calibri" panose="020F0502020204030204" pitchFamily="34" charset="0"/>
                <a:ea typeface="Calibri" panose="020F0502020204030204" pitchFamily="34" charset="0"/>
                <a:cs typeface="Times New Roman" panose="02020603050405020304" pitchFamily="18" charset="0"/>
              </a:rPr>
              <a:t>Capt. Neil </a:t>
            </a:r>
            <a:r>
              <a:rPr lang="en-IE" sz="5400" b="1" dirty="0" smtClean="0">
                <a:latin typeface="Calibri" panose="020F0502020204030204" pitchFamily="34" charset="0"/>
                <a:ea typeface="Calibri" panose="020F0502020204030204" pitchFamily="34" charset="0"/>
                <a:cs typeface="Times New Roman" panose="02020603050405020304" pitchFamily="18" charset="0"/>
              </a:rPr>
              <a:t>Forde </a:t>
            </a:r>
            <a:r>
              <a:rPr lang="en-IE" sz="5400" dirty="0" smtClean="0">
                <a:latin typeface="Calibri" panose="020F0502020204030204" pitchFamily="34" charset="0"/>
                <a:ea typeface="Calibri" panose="020F0502020204030204" pitchFamily="34" charset="0"/>
                <a:cs typeface="Times New Roman" panose="02020603050405020304" pitchFamily="18" charset="0"/>
              </a:rPr>
              <a:t>- Irish Deer Society; </a:t>
            </a:r>
            <a:r>
              <a:rPr lang="en-IE" sz="5400" b="1" dirty="0">
                <a:latin typeface="Calibri" panose="020F0502020204030204" pitchFamily="34" charset="0"/>
                <a:ea typeface="Calibri" panose="020F0502020204030204" pitchFamily="34" charset="0"/>
                <a:cs typeface="Times New Roman" panose="02020603050405020304" pitchFamily="18" charset="0"/>
              </a:rPr>
              <a:t>Ronan </a:t>
            </a:r>
            <a:r>
              <a:rPr lang="en-IE" sz="5400" b="1" dirty="0" smtClean="0">
                <a:latin typeface="Calibri" panose="020F0502020204030204" pitchFamily="34" charset="0"/>
                <a:ea typeface="Calibri" panose="020F0502020204030204" pitchFamily="34" charset="0"/>
                <a:cs typeface="Times New Roman" panose="02020603050405020304" pitchFamily="18" charset="0"/>
              </a:rPr>
              <a:t>Gorman </a:t>
            </a:r>
            <a:r>
              <a:rPr lang="en-IE" sz="5400" dirty="0" smtClean="0">
                <a:latin typeface="Calibri" panose="020F0502020204030204" pitchFamily="34" charset="0"/>
                <a:ea typeface="Calibri" panose="020F0502020204030204" pitchFamily="34" charset="0"/>
                <a:cs typeface="Times New Roman" panose="02020603050405020304" pitchFamily="18" charset="0"/>
              </a:rPr>
              <a:t>- Country Sports Ireland; </a:t>
            </a:r>
            <a:r>
              <a:rPr lang="en-IE" sz="5400" b="1" dirty="0" smtClean="0">
                <a:latin typeface="Calibri" panose="020F0502020204030204" pitchFamily="34" charset="0"/>
                <a:ea typeface="Calibri" panose="020F0502020204030204" pitchFamily="34" charset="0"/>
                <a:cs typeface="Times New Roman" panose="02020603050405020304" pitchFamily="18" charset="0"/>
              </a:rPr>
              <a:t>Danny O’Keeffe </a:t>
            </a:r>
            <a:r>
              <a:rPr lang="en-IE" sz="5400" dirty="0" smtClean="0">
                <a:latin typeface="Calibri" panose="020F0502020204030204" pitchFamily="34" charset="0"/>
                <a:ea typeface="Calibri" panose="020F0502020204030204" pitchFamily="34" charset="0"/>
                <a:cs typeface="Times New Roman" panose="02020603050405020304" pitchFamily="18" charset="0"/>
              </a:rPr>
              <a:t>- NPWS; </a:t>
            </a:r>
            <a:r>
              <a:rPr lang="en-IE" sz="5400" b="1" dirty="0" smtClean="0">
                <a:latin typeface="Calibri" panose="020F0502020204030204" pitchFamily="34" charset="0"/>
                <a:ea typeface="Calibri" panose="020F0502020204030204" pitchFamily="34" charset="0"/>
                <a:cs typeface="Times New Roman" panose="02020603050405020304" pitchFamily="18" charset="0"/>
              </a:rPr>
              <a:t>Pat Dunne </a:t>
            </a:r>
            <a:r>
              <a:rPr lang="en-IE" sz="5400" dirty="0" smtClean="0">
                <a:latin typeface="Calibri" panose="020F0502020204030204" pitchFamily="34" charset="0"/>
                <a:ea typeface="Calibri" panose="020F0502020204030204" pitchFamily="34" charset="0"/>
                <a:cs typeface="Times New Roman" panose="02020603050405020304" pitchFamily="18" charset="0"/>
              </a:rPr>
              <a:t>- Wicklow Uplands Council; </a:t>
            </a:r>
            <a:r>
              <a:rPr lang="en-IE" sz="5400" b="1" dirty="0">
                <a:latin typeface="Calibri" panose="020F0502020204030204" pitchFamily="34" charset="0"/>
                <a:ea typeface="Calibri" panose="020F0502020204030204" pitchFamily="34" charset="0"/>
                <a:cs typeface="Times New Roman" panose="02020603050405020304" pitchFamily="18" charset="0"/>
              </a:rPr>
              <a:t>Declan </a:t>
            </a:r>
            <a:r>
              <a:rPr lang="en-IE" sz="5400" b="1" dirty="0" smtClean="0">
                <a:latin typeface="Calibri" panose="020F0502020204030204" pitchFamily="34" charset="0"/>
                <a:ea typeface="Calibri" panose="020F0502020204030204" pitchFamily="34" charset="0"/>
                <a:cs typeface="Times New Roman" panose="02020603050405020304" pitchFamily="18" charset="0"/>
              </a:rPr>
              <a:t>Carroll </a:t>
            </a:r>
            <a:r>
              <a:rPr lang="en-IE" sz="5400" dirty="0" smtClean="0">
                <a:latin typeface="Calibri" panose="020F0502020204030204" pitchFamily="34" charset="0"/>
                <a:ea typeface="Calibri" panose="020F0502020204030204" pitchFamily="34" charset="0"/>
                <a:cs typeface="Times New Roman" panose="02020603050405020304" pitchFamily="18" charset="0"/>
              </a:rPr>
              <a:t>- DAFM; </a:t>
            </a:r>
            <a:r>
              <a:rPr lang="en-IE" sz="5400" b="1" dirty="0">
                <a:latin typeface="Calibri" panose="020F0502020204030204" pitchFamily="34" charset="0"/>
                <a:ea typeface="Calibri" panose="020F0502020204030204" pitchFamily="34" charset="0"/>
                <a:cs typeface="Times New Roman" panose="02020603050405020304" pitchFamily="18" charset="0"/>
              </a:rPr>
              <a:t>John </a:t>
            </a:r>
            <a:r>
              <a:rPr lang="en-IE" sz="5400" b="1" dirty="0" smtClean="0">
                <a:latin typeface="Calibri" panose="020F0502020204030204" pitchFamily="34" charset="0"/>
                <a:ea typeface="Calibri" panose="020F0502020204030204" pitchFamily="34" charset="0"/>
                <a:cs typeface="Times New Roman" panose="02020603050405020304" pitchFamily="18" charset="0"/>
              </a:rPr>
              <a:t>Butler </a:t>
            </a:r>
            <a:r>
              <a:rPr lang="en-IE" sz="5400" dirty="0" smtClean="0">
                <a:latin typeface="Calibri" panose="020F0502020204030204" pitchFamily="34" charset="0"/>
                <a:ea typeface="Calibri" panose="020F0502020204030204" pitchFamily="34" charset="0"/>
                <a:cs typeface="Times New Roman" panose="02020603050405020304" pitchFamily="18" charset="0"/>
              </a:rPr>
              <a:t>- NARCG; </a:t>
            </a:r>
            <a:r>
              <a:rPr lang="en-IE" sz="5400" b="1" dirty="0" smtClean="0">
                <a:latin typeface="Calibri" panose="020F0502020204030204" pitchFamily="34" charset="0"/>
                <a:ea typeface="Calibri" panose="020F0502020204030204" pitchFamily="34" charset="0"/>
                <a:cs typeface="Times New Roman" panose="02020603050405020304" pitchFamily="18" charset="0"/>
              </a:rPr>
              <a:t>David Dunne </a:t>
            </a:r>
            <a:r>
              <a:rPr lang="en-IE" sz="5400" dirty="0" smtClean="0">
                <a:latin typeface="Calibri" panose="020F0502020204030204" pitchFamily="34" charset="0"/>
                <a:ea typeface="Calibri" panose="020F0502020204030204" pitchFamily="34" charset="0"/>
                <a:cs typeface="Times New Roman" panose="02020603050405020304" pitchFamily="18" charset="0"/>
              </a:rPr>
              <a:t>- Wild Deer Assoc. of Ireland; </a:t>
            </a:r>
            <a:r>
              <a:rPr lang="en-IE" sz="5400" b="1" dirty="0" smtClean="0">
                <a:latin typeface="Calibri" panose="020F0502020204030204" pitchFamily="34" charset="0"/>
                <a:ea typeface="Calibri" panose="020F0502020204030204" pitchFamily="34" charset="0"/>
                <a:cs typeface="Times New Roman" panose="02020603050405020304" pitchFamily="18" charset="0"/>
              </a:rPr>
              <a:t>Liam Nolan - </a:t>
            </a:r>
            <a:r>
              <a:rPr lang="en-IE" sz="5400" dirty="0" smtClean="0">
                <a:latin typeface="Calibri" panose="020F0502020204030204" pitchFamily="34" charset="0"/>
                <a:ea typeface="Calibri" panose="020F0502020204030204" pitchFamily="34" charset="0"/>
                <a:cs typeface="Times New Roman" panose="02020603050405020304" pitchFamily="18" charset="0"/>
              </a:rPr>
              <a:t>Deer Alliance; </a:t>
            </a:r>
            <a:r>
              <a:rPr lang="en-IE" sz="5400" b="1" dirty="0">
                <a:latin typeface="Calibri" panose="020F0502020204030204" pitchFamily="34" charset="0"/>
                <a:ea typeface="Calibri" panose="020F0502020204030204" pitchFamily="34" charset="0"/>
                <a:cs typeface="Times New Roman" panose="02020603050405020304" pitchFamily="18" charset="0"/>
              </a:rPr>
              <a:t>John </a:t>
            </a:r>
            <a:r>
              <a:rPr lang="en-IE" sz="5400" b="1" dirty="0" smtClean="0">
                <a:latin typeface="Calibri" panose="020F0502020204030204" pitchFamily="34" charset="0"/>
                <a:ea typeface="Calibri" panose="020F0502020204030204" pitchFamily="34" charset="0"/>
                <a:cs typeface="Times New Roman" panose="02020603050405020304" pitchFamily="18" charset="0"/>
              </a:rPr>
              <a:t>Casey </a:t>
            </a:r>
            <a:r>
              <a:rPr lang="en-IE" sz="5400" dirty="0" smtClean="0">
                <a:latin typeface="Calibri" panose="020F0502020204030204" pitchFamily="34" charset="0"/>
                <a:ea typeface="Calibri" panose="020F0502020204030204" pitchFamily="34" charset="0"/>
                <a:cs typeface="Times New Roman" panose="02020603050405020304" pitchFamily="18" charset="0"/>
              </a:rPr>
              <a:t>- </a:t>
            </a:r>
            <a:r>
              <a:rPr lang="en-IE" sz="5400" dirty="0" err="1" smtClean="0">
                <a:latin typeface="Calibri" panose="020F0502020204030204" pitchFamily="34" charset="0"/>
                <a:ea typeface="Calibri" panose="020F0502020204030204" pitchFamily="34" charset="0"/>
                <a:cs typeface="Times New Roman" panose="02020603050405020304" pitchFamily="18" charset="0"/>
              </a:rPr>
              <a:t>Teagasc</a:t>
            </a:r>
            <a:r>
              <a:rPr lang="en-IE" sz="54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1000"/>
              </a:spcAft>
            </a:pPr>
            <a:endParaRPr lang="en-IE" sz="5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IE" sz="5400" dirty="0" smtClean="0">
                <a:latin typeface="Calibri" panose="020F0502020204030204" pitchFamily="34" charset="0"/>
                <a:ea typeface="Calibri" panose="020F0502020204030204" pitchFamily="34" charset="0"/>
                <a:cs typeface="Times New Roman" panose="02020603050405020304" pitchFamily="18" charset="0"/>
              </a:rPr>
              <a:t>Format: One in person meeting, questionnaire, followed by 3 meetings via zoom</a:t>
            </a:r>
            <a:endParaRPr lang="en-IE" sz="5400" dirty="0">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301284302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dirty="0" smtClean="0"/>
              <a:t>Recommendations from Training &amp; Education Sub Group – John Casey</a:t>
            </a:r>
            <a:endParaRPr lang="en-IE" dirty="0"/>
          </a:p>
        </p:txBody>
      </p:sp>
      <p:sp>
        <p:nvSpPr>
          <p:cNvPr id="6" name="Text Placeholder 5"/>
          <p:cNvSpPr>
            <a:spLocks noGrp="1"/>
          </p:cNvSpPr>
          <p:nvPr>
            <p:ph type="body" sz="quarter" idx="13"/>
          </p:nvPr>
        </p:nvSpPr>
        <p:spPr>
          <a:xfrm>
            <a:off x="1441449" y="3573664"/>
            <a:ext cx="21001107" cy="8644023"/>
          </a:xfrm>
        </p:spPr>
        <p:txBody>
          <a:bodyPr/>
          <a:lstStyle/>
          <a:p>
            <a:pPr marL="857250" indent="-857250">
              <a:buFont typeface="Arial" panose="020B0604020202020204" pitchFamily="34" charset="0"/>
              <a:buChar char="•"/>
            </a:pPr>
            <a:r>
              <a:rPr lang="en-IE" dirty="0" smtClean="0"/>
              <a:t>Training &amp; education in deer management issues for members of statutory bodies</a:t>
            </a:r>
            <a:endParaRPr lang="en-IE" dirty="0"/>
          </a:p>
        </p:txBody>
      </p:sp>
      <p:pic>
        <p:nvPicPr>
          <p:cNvPr id="3" name="Picture 2"/>
          <p:cNvPicPr>
            <a:picLocks noChangeAspect="1"/>
          </p:cNvPicPr>
          <p:nvPr/>
        </p:nvPicPr>
        <p:blipFill>
          <a:blip r:embed="rId3"/>
          <a:stretch>
            <a:fillRect/>
          </a:stretch>
        </p:blipFill>
        <p:spPr>
          <a:xfrm>
            <a:off x="4035287" y="5864088"/>
            <a:ext cx="14809304" cy="6501462"/>
          </a:xfrm>
          <a:prstGeom prst="rect">
            <a:avLst/>
          </a:prstGeom>
        </p:spPr>
      </p:pic>
      <p:sp>
        <p:nvSpPr>
          <p:cNvPr id="4" name="Isosceles Triangle 3"/>
          <p:cNvSpPr/>
          <p:nvPr/>
        </p:nvSpPr>
        <p:spPr>
          <a:xfrm>
            <a:off x="7653130" y="7847604"/>
            <a:ext cx="7215809" cy="3061252"/>
          </a:xfrm>
          <a:prstGeom prst="triangle">
            <a:avLst>
              <a:gd name="adj" fmla="val 50551"/>
            </a:avLst>
          </a:prstGeom>
          <a:solidFill>
            <a:schemeClr val="accent3">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IE" sz="3200" b="0" i="0" u="none" strike="noStrike" kern="0" cap="none" spc="0" normalizeH="0" baseline="0" noProof="0">
              <a:ln>
                <a:noFill/>
              </a:ln>
              <a:solidFill>
                <a:srgbClr val="FFFFFF"/>
              </a:solidFill>
              <a:effectLst/>
              <a:uLnTx/>
              <a:uFillTx/>
              <a:latin typeface="Arial"/>
              <a:ea typeface="+mn-ea"/>
              <a:cs typeface="+mn-cs"/>
              <a:sym typeface="Helvetica Neue Medium"/>
            </a:endParaRPr>
          </a:p>
        </p:txBody>
      </p:sp>
    </p:spTree>
    <p:extLst>
      <p:ext uri="{BB962C8B-B14F-4D97-AF65-F5344CB8AC3E}">
        <p14:creationId xmlns:p14="http://schemas.microsoft.com/office/powerpoint/2010/main" val="19772750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Standard">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DMSG Presentation - Deer Mgt Stakeholder Forum 31.08.23" id="{76D1A867-42E7-4940-B2C8-55A1F417DE79}" vid="{DB279228-D83D-4A98-8D0F-5117132A8A0F}"/>
    </a:ext>
  </a:extLst>
</a:theme>
</file>

<file path=ppt/theme/theme2.xml><?xml version="1.0" encoding="utf-8"?>
<a:theme xmlns:a="http://schemas.openxmlformats.org/drawingml/2006/main" name="1_Standard">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DMSG Presentation - Deer Mgt Stakeholder Forum 31.08.23 PC Edits" id="{25282E10-ACB4-460C-968A-DC44BA8BBCC1}" vid="{01649B79-E014-42D1-A6F0-A5E6754CE5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669801D0E12E42B4194F1786CA3FD9" ma:contentTypeVersion="1" ma:contentTypeDescription="Create a new document." ma:contentTypeScope="" ma:versionID="7b89a6000412e00e021f7b64d4d776e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4B0393-E27C-4C4A-AED2-51D348FADEE3}">
  <ds:schemaRefs>
    <ds:schemaRef ds:uri="http://schemas.microsoft.com/sharepoint/v3/contenttype/forms"/>
  </ds:schemaRefs>
</ds:datastoreItem>
</file>

<file path=customXml/itemProps2.xml><?xml version="1.0" encoding="utf-8"?>
<ds:datastoreItem xmlns:ds="http://schemas.openxmlformats.org/officeDocument/2006/customXml" ds:itemID="{6EA1BA3C-0C26-406B-8106-2A83A603CF38}">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4D19DED2-5505-4D70-9EEE-0492DEDE7D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IDMSG Presentation - Deer Mgt Stakeholder Forum 31.08.23</Template>
  <TotalTime>306</TotalTime>
  <Words>2466</Words>
  <Application>Microsoft Office PowerPoint</Application>
  <PresentationFormat>Custom</PresentationFormat>
  <Paragraphs>208</Paragraphs>
  <Slides>30</Slides>
  <Notes>6</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30</vt:i4>
      </vt:variant>
    </vt:vector>
  </HeadingPairs>
  <TitlesOfParts>
    <vt:vector size="45" baseType="lpstr">
      <vt:lpstr>.AppleSystemUIFont</vt:lpstr>
      <vt:lpstr>Arial</vt:lpstr>
      <vt:lpstr>Calibri</vt:lpstr>
      <vt:lpstr>Calibri Light</vt:lpstr>
      <vt:lpstr>Georgia</vt:lpstr>
      <vt:lpstr>Helvetica Neue</vt:lpstr>
      <vt:lpstr>Helvetica Neue Medium</vt:lpstr>
      <vt:lpstr>Open Sans</vt:lpstr>
      <vt:lpstr>Open Sans Light</vt:lpstr>
      <vt:lpstr>Symbol</vt:lpstr>
      <vt:lpstr>Times New Roman</vt:lpstr>
      <vt:lpstr>Standard</vt:lpstr>
      <vt:lpstr>1_Standard</vt:lpstr>
      <vt:lpstr>Office Theme</vt:lpstr>
      <vt:lpstr>1_Office Theme</vt:lpstr>
      <vt:lpstr>    Irish Deer Management Strategy Group (IDMSG)  Presentation to Deer Management Stakeholder Forum</vt:lpstr>
      <vt:lpstr>Chair of Irish Deer Management Strategy Group – Teddy Cashman</vt:lpstr>
      <vt:lpstr>Chair of Irish Deer Management Strategy Group – Teddy Cashman</vt:lpstr>
      <vt:lpstr>Recommendations from Legislation Sub Group - Padraig Comerford</vt:lpstr>
      <vt:lpstr>Recommendations from Legislation Sub Group - Padraig Comerford</vt:lpstr>
      <vt:lpstr>Recommendations from Legislation Sub Group - Padraig Comerford</vt:lpstr>
      <vt:lpstr>Recommendations from Legislation Sub Group - Padraig Comerford</vt:lpstr>
      <vt:lpstr>Recommendations from Training &amp; Education Sub Group – John Casey</vt:lpstr>
      <vt:lpstr>Recommendations from Training &amp; Education Sub Group – John Casey</vt:lpstr>
      <vt:lpstr>Recommendations from Training &amp; Education Sub Group – John Casey</vt:lpstr>
      <vt:lpstr>Recommendations from Training &amp; Education Sub Group – John Casey</vt:lpstr>
      <vt:lpstr>Recommendations from Training &amp; Education Sub Group – John Casey</vt:lpstr>
      <vt:lpstr>Recommendations from Training &amp; Education Sub Group – John Casey</vt:lpstr>
      <vt:lpstr>Recommendations from Collaboration Sub Group – Ken Sweeney</vt:lpstr>
      <vt:lpstr>Recommendations from Collaboration Sub Group – Ken Sweeney</vt:lpstr>
      <vt:lpstr>Recommendations from Solutions for Land Mgt. Sub Group – Seppi Höna</vt:lpstr>
      <vt:lpstr>Recommendations from Solutions for Land Mgt. Sub Group – Seppi Höna</vt:lpstr>
      <vt:lpstr>Recommendations from Solutions for Land Mgt. Sub Group – Seppi Höna</vt:lpstr>
      <vt:lpstr>Recommendations from Solutions for Land Mgt. Sub Group – Seppi Höna</vt:lpstr>
      <vt:lpstr>Recommendations from Solutions for Land Mgt. Sub Group – Seppi Höna</vt:lpstr>
      <vt:lpstr>Recommendations from Venison Sub Group – David Quinn</vt:lpstr>
      <vt:lpstr>Recommendations from Venison Sub Group – David Quinn</vt:lpstr>
      <vt:lpstr>Recommendations from Venison Sub Group – David Quinn</vt:lpstr>
      <vt:lpstr>Recommendations from Venison Sub Group – David Quinn</vt:lpstr>
      <vt:lpstr>Recommendations from Venison Sub Group – David Quinn</vt:lpstr>
      <vt:lpstr>Recommendations from Venison Sub Group – David Quinn</vt:lpstr>
      <vt:lpstr>Outline of Legal Timeframes  Claire Crowley</vt:lpstr>
      <vt:lpstr>Outline of Legal Timeframes  Claire Crowley</vt:lpstr>
      <vt:lpstr>PowerPoint Presentation</vt:lpstr>
      <vt:lpstr>PowerPoint Presentation</vt:lpstr>
    </vt:vector>
  </TitlesOfParts>
  <Company>PER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Irish Deer Management Strategy Group (IDMSG)  Presentation to Deer Management Stakeholder Forum</dc:title>
  <dc:creator>Glen Scully (Housing)</dc:creator>
  <cp:lastModifiedBy>Claire Crowley (Housing)</cp:lastModifiedBy>
  <cp:revision>18</cp:revision>
  <cp:lastPrinted>2018-01-09T06:39:09Z</cp:lastPrinted>
  <dcterms:created xsi:type="dcterms:W3CDTF">2023-08-28T09:07:39Z</dcterms:created>
  <dcterms:modified xsi:type="dcterms:W3CDTF">2023-08-30T13:48:17Z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0x010100C3669801D0E12E42B4194F1786CA3FD9</vt:lpwstr>
  </property>
</Properties>
</file>